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66" r:id="rId2"/>
    <p:sldId id="293" r:id="rId3"/>
    <p:sldId id="294" r:id="rId4"/>
    <p:sldId id="296" r:id="rId5"/>
    <p:sldId id="297" r:id="rId6"/>
    <p:sldId id="298" r:id="rId7"/>
    <p:sldId id="310" r:id="rId8"/>
    <p:sldId id="299" r:id="rId9"/>
    <p:sldId id="364" r:id="rId10"/>
    <p:sldId id="366" r:id="rId11"/>
    <p:sldId id="348" r:id="rId12"/>
    <p:sldId id="363" r:id="rId13"/>
    <p:sldId id="300" r:id="rId14"/>
    <p:sldId id="301" r:id="rId15"/>
    <p:sldId id="343" r:id="rId16"/>
    <p:sldId id="463" r:id="rId17"/>
    <p:sldId id="462" r:id="rId18"/>
    <p:sldId id="464" r:id="rId19"/>
    <p:sldId id="302" r:id="rId20"/>
    <p:sldId id="304" r:id="rId21"/>
    <p:sldId id="349" r:id="rId22"/>
    <p:sldId id="347" r:id="rId23"/>
    <p:sldId id="305" r:id="rId24"/>
    <p:sldId id="306" r:id="rId25"/>
    <p:sldId id="350" r:id="rId26"/>
    <p:sldId id="307" r:id="rId27"/>
    <p:sldId id="351" r:id="rId28"/>
    <p:sldId id="308" r:id="rId29"/>
    <p:sldId id="309" r:id="rId30"/>
    <p:sldId id="311" r:id="rId31"/>
    <p:sldId id="312" r:id="rId32"/>
    <p:sldId id="352" r:id="rId33"/>
    <p:sldId id="313" r:id="rId34"/>
    <p:sldId id="314" r:id="rId35"/>
    <p:sldId id="353" r:id="rId36"/>
    <p:sldId id="315" r:id="rId37"/>
    <p:sldId id="317" r:id="rId38"/>
    <p:sldId id="367" r:id="rId39"/>
    <p:sldId id="368" r:id="rId40"/>
    <p:sldId id="369" r:id="rId41"/>
    <p:sldId id="365" r:id="rId42"/>
    <p:sldId id="345" r:id="rId43"/>
    <p:sldId id="346" r:id="rId44"/>
    <p:sldId id="316" r:id="rId45"/>
    <p:sldId id="318" r:id="rId46"/>
    <p:sldId id="319" r:id="rId47"/>
    <p:sldId id="320" r:id="rId48"/>
    <p:sldId id="321" r:id="rId49"/>
    <p:sldId id="322" r:id="rId50"/>
    <p:sldId id="342" r:id="rId51"/>
    <p:sldId id="333" r:id="rId52"/>
    <p:sldId id="465" r:id="rId53"/>
    <p:sldId id="466" r:id="rId54"/>
    <p:sldId id="334" r:id="rId55"/>
    <p:sldId id="335" r:id="rId56"/>
    <p:sldId id="336" r:id="rId57"/>
    <p:sldId id="337" r:id="rId58"/>
    <p:sldId id="354" r:id="rId59"/>
    <p:sldId id="467" r:id="rId60"/>
    <p:sldId id="470" r:id="rId61"/>
    <p:sldId id="468" r:id="rId62"/>
    <p:sldId id="469" r:id="rId63"/>
    <p:sldId id="355" r:id="rId64"/>
    <p:sldId id="324" r:id="rId65"/>
    <p:sldId id="332" r:id="rId66"/>
    <p:sldId id="325" r:id="rId67"/>
    <p:sldId id="356" r:id="rId68"/>
    <p:sldId id="358" r:id="rId69"/>
    <p:sldId id="360" r:id="rId70"/>
    <p:sldId id="359" r:id="rId71"/>
    <p:sldId id="326" r:id="rId72"/>
    <p:sldId id="327" r:id="rId73"/>
    <p:sldId id="328" r:id="rId74"/>
    <p:sldId id="329" r:id="rId75"/>
    <p:sldId id="330" r:id="rId76"/>
    <p:sldId id="361" r:id="rId77"/>
    <p:sldId id="331" r:id="rId78"/>
    <p:sldId id="362" r:id="rId79"/>
    <p:sldId id="370" r:id="rId80"/>
    <p:sldId id="371" r:id="rId8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718A"/>
    <a:srgbClr val="0000FF"/>
    <a:srgbClr val="93634C"/>
    <a:srgbClr val="9463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5633" autoAdjust="0"/>
  </p:normalViewPr>
  <p:slideViewPr>
    <p:cSldViewPr>
      <p:cViewPr varScale="1">
        <p:scale>
          <a:sx n="109" d="100"/>
          <a:sy n="109" d="100"/>
        </p:scale>
        <p:origin x="16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682AE50C-CE12-42D7-9076-5EDD7D724CC7}" type="datetimeFigureOut">
              <a:rPr lang="zh-CN" altLang="en-US"/>
              <a:pPr>
                <a:defRPr/>
              </a:pPr>
              <a:t>2019/9/19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65C938EC-096E-4FF9-9FCB-7CC27DC91426}" type="slidenum">
              <a:rPr lang="zh-CN" altLang="en-US"/>
              <a:pPr>
                <a:defRPr/>
              </a:pPr>
              <a:t>‹#›</a:t>
            </a:fld>
            <a:endParaRPr lang="zh-CN" altLang="en-US"/>
          </a:p>
        </p:txBody>
      </p:sp>
    </p:spTree>
    <p:extLst>
      <p:ext uri="{BB962C8B-B14F-4D97-AF65-F5344CB8AC3E}">
        <p14:creationId xmlns:p14="http://schemas.microsoft.com/office/powerpoint/2010/main" val="25128295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F280C77-4383-44F9-8867-5B47AA1EBC5D}" type="datetimeFigureOut">
              <a:rPr lang="zh-CN" altLang="en-US"/>
              <a:pPr>
                <a:defRPr/>
              </a:pPr>
              <a:t>2019/9/19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8962227-3DE1-475E-AA63-EE7CC48910C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0AF9DD6-0C21-4081-B7CF-82F2629BFEF7}" type="datetimeFigureOut">
              <a:rPr lang="zh-CN" altLang="en-US"/>
              <a:pPr>
                <a:defRPr/>
              </a:pPr>
              <a:t>2019/9/19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748900-ABA1-46D0-B4ED-3CC4C63F0F3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B108D38-59E0-4BAA-AEE2-7AC090E676A7}" type="datetimeFigureOut">
              <a:rPr lang="zh-CN" altLang="en-US"/>
              <a:pPr>
                <a:defRPr/>
              </a:pPr>
              <a:t>2019/9/19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EB0649E-4E43-4137-B799-614FBBECCFAC}"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5075D1A-3B6C-4988-A15F-6E771882B786}" type="datetimeFigureOut">
              <a:rPr lang="zh-CN" altLang="en-US"/>
              <a:pPr>
                <a:defRPr/>
              </a:pPr>
              <a:t>2019/9/19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1420DC-5401-4403-A48F-A149E97BA822}"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F5C6939A-1D65-4CFD-A15C-71E41AD31A91}" type="datetimeFigureOut">
              <a:rPr lang="zh-CN" altLang="en-US"/>
              <a:pPr>
                <a:defRPr/>
              </a:pPr>
              <a:t>2019/9/19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1461361-C1AC-413B-B73B-6E5121B6166C}"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9E5F5B0D-D3DD-411E-9C21-E9B6148B87EA}" type="datetimeFigureOut">
              <a:rPr lang="zh-CN" altLang="en-US"/>
              <a:pPr>
                <a:defRPr/>
              </a:pPr>
              <a:t>2019/9/19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8E912AE-C77F-4CF0-81EC-75DF9569795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C0712C3-5EA4-4237-86DB-6CF0EE94577E}" type="datetimeFigureOut">
              <a:rPr lang="zh-CN" altLang="en-US"/>
              <a:pPr>
                <a:defRPr/>
              </a:pPr>
              <a:t>2019/9/19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16E5379-6283-4A5B-8099-0E9FFB53DA7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2CDCB6C0-9A07-4637-BF36-61D613939F8D}" type="datetimeFigureOut">
              <a:rPr lang="zh-CN" altLang="en-US"/>
              <a:pPr>
                <a:defRPr/>
              </a:pPr>
              <a:t>2019/9/19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3084444-1B27-4D08-A831-E37673CDCDC7}"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EC42F80-CF67-46AE-8CBE-6897EBFB1ABE}" type="datetimeFigureOut">
              <a:rPr lang="zh-CN" altLang="en-US"/>
              <a:pPr>
                <a:defRPr/>
              </a:pPr>
              <a:t>2019/9/19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F61D93-5EC3-4605-BF41-715507DD11F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2D2FC2F-311C-4476-95D9-3B6615D48391}" type="datetimeFigureOut">
              <a:rPr lang="zh-CN" altLang="en-US"/>
              <a:pPr>
                <a:defRPr/>
              </a:pPr>
              <a:t>2019/9/19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1E26A9-A372-4296-A3A4-11555694046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D51D5E4-738D-4E87-9D4F-C3D1AB1BF6AA}" type="datetimeFigureOut">
              <a:rPr lang="zh-CN" altLang="en-US"/>
              <a:pPr>
                <a:defRPr/>
              </a:pPr>
              <a:t>2019/9/19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EAF528F-A4FA-4EA9-8F48-26A962C0A8EC}"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E14F5FD-338B-4672-BD70-D2EC9D3FF902}" type="datetimeFigureOut">
              <a:rPr lang="zh-CN" altLang="en-US"/>
              <a:pPr>
                <a:defRPr/>
              </a:pPr>
              <a:t>2019/9/19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6FA80D1-DE52-4EF9-9575-4EA625A051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mp"/><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45.jpg"/></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Kelvin"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eg"/><Relationship Id="rId1" Type="http://schemas.openxmlformats.org/officeDocument/2006/relationships/slideLayout" Target="../slideLayouts/slideLayout1.xml"/><Relationship Id="rId4" Type="http://schemas.openxmlformats.org/officeDocument/2006/relationships/image" Target="../media/image5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71.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66.wmf"/><Relationship Id="rId4" Type="http://schemas.openxmlformats.org/officeDocument/2006/relationships/oleObject" Target="../embeddings/oleObject3.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68.wmf"/></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5" name="TextBox 5"/>
          <p:cNvSpPr txBox="1">
            <a:spLocks noChangeArrowheads="1"/>
          </p:cNvSpPr>
          <p:nvPr/>
        </p:nvSpPr>
        <p:spPr bwMode="auto">
          <a:xfrm>
            <a:off x="4932040" y="2132856"/>
            <a:ext cx="4392488" cy="1569660"/>
          </a:xfrm>
          <a:prstGeom prst="rect">
            <a:avLst/>
          </a:prstGeom>
          <a:noFill/>
          <a:ln w="9525">
            <a:noFill/>
            <a:miter lim="800000"/>
            <a:headEnd/>
            <a:tailEnd/>
          </a:ln>
        </p:spPr>
        <p:txBody>
          <a:bodyPr vert="horz" wrap="square">
            <a:spAutoFit/>
          </a:bodyPr>
          <a:lstStyle/>
          <a:p>
            <a:r>
              <a:rPr lang="zh-CN" altLang="en-US" sz="4800" dirty="0">
                <a:latin typeface="华文行楷" panose="02010800040101010101" pitchFamily="2" charset="-122"/>
                <a:ea typeface="华文行楷" panose="02010800040101010101" pitchFamily="2" charset="-122"/>
              </a:rPr>
              <a:t>第三章 </a:t>
            </a:r>
            <a:endParaRPr lang="en-US" altLang="zh-CN" sz="4800" dirty="0">
              <a:latin typeface="华文行楷" panose="02010800040101010101" pitchFamily="2" charset="-122"/>
              <a:ea typeface="华文行楷" panose="02010800040101010101" pitchFamily="2" charset="-122"/>
            </a:endParaRPr>
          </a:p>
          <a:p>
            <a:r>
              <a:rPr lang="zh-CN" altLang="en-US" sz="4800" dirty="0">
                <a:latin typeface="华文行楷" panose="02010800040101010101" pitchFamily="2" charset="-122"/>
                <a:ea typeface="华文行楷" panose="02010800040101010101" pitchFamily="2" charset="-122"/>
              </a:rPr>
              <a:t>本体聚合工艺</a:t>
            </a:r>
          </a:p>
        </p:txBody>
      </p:sp>
      <p:sp>
        <p:nvSpPr>
          <p:cNvPr id="3" name="矩形 2"/>
          <p:cNvSpPr/>
          <p:nvPr/>
        </p:nvSpPr>
        <p:spPr>
          <a:xfrm>
            <a:off x="5148064" y="3702516"/>
            <a:ext cx="3360215" cy="584775"/>
          </a:xfrm>
          <a:prstGeom prst="rect">
            <a:avLst/>
          </a:prstGeom>
        </p:spPr>
        <p:txBody>
          <a:bodyPr wrap="none">
            <a:spAutoFit/>
          </a:bodyPr>
          <a:lstStyle/>
          <a:p>
            <a:r>
              <a:rPr lang="en-US" altLang="zh-CN" sz="3200" b="1" i="1" dirty="0">
                <a:solidFill>
                  <a:srgbClr val="990099"/>
                </a:solidFill>
                <a:latin typeface="方正姚体" panose="02010601030101010101" pitchFamily="2" charset="-122"/>
                <a:ea typeface="方正姚体" panose="02010601030101010101" pitchFamily="2" charset="-122"/>
              </a:rPr>
              <a:t>bulk polymerization</a:t>
            </a:r>
            <a:endParaRPr lang="zh-CN" altLang="en-US" sz="3200" dirty="0"/>
          </a:p>
        </p:txBody>
      </p:sp>
    </p:spTree>
    <p:extLst>
      <p:ext uri="{BB962C8B-B14F-4D97-AF65-F5344CB8AC3E}">
        <p14:creationId xmlns:p14="http://schemas.microsoft.com/office/powerpoint/2010/main" val="1582816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660684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600" dirty="0">
                <a:latin typeface="楷体" panose="02010609060101010101" pitchFamily="49" charset="-122"/>
                <a:ea typeface="楷体" panose="02010609060101010101" pitchFamily="49" charset="-122"/>
                <a:cs typeface="Arial" panose="020B0604020202020204" pitchFamily="34" charset="0"/>
              </a:rPr>
              <a:t>4.</a:t>
            </a:r>
            <a:r>
              <a:rPr kumimoji="1" lang="zh-CN" altLang="en-US" sz="3600" b="1" dirty="0">
                <a:latin typeface="楷体" panose="02010609060101010101" pitchFamily="49" charset="-122"/>
                <a:ea typeface="楷体" panose="02010609060101010101" pitchFamily="49" charset="-122"/>
              </a:rPr>
              <a:t>聚合工艺中采用的解决方法</a:t>
            </a:r>
            <a:endParaRPr lang="zh-CN" altLang="en-US" sz="3600" dirty="0">
              <a:latin typeface="楷体" panose="02010609060101010101" pitchFamily="49" charset="-122"/>
              <a:ea typeface="楷体" panose="02010609060101010101" pitchFamily="49" charset="-122"/>
              <a:cs typeface="Arial" panose="020B0604020202020204" pitchFamily="34" charset="0"/>
            </a:endParaRPr>
          </a:p>
        </p:txBody>
      </p:sp>
      <p:sp>
        <p:nvSpPr>
          <p:cNvPr id="133" name="Text Box 51"/>
          <p:cNvSpPr txBox="1">
            <a:spLocks noChangeArrowheads="1"/>
          </p:cNvSpPr>
          <p:nvPr/>
        </p:nvSpPr>
        <p:spPr bwMode="auto">
          <a:xfrm>
            <a:off x="1360164" y="1356896"/>
            <a:ext cx="75438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eaLnBrk="0" hangingPunct="0"/>
            <a:r>
              <a:rPr kumimoji="1" lang="zh-CN" altLang="en-US" sz="2800" dirty="0">
                <a:latin typeface="Arial" panose="020B0604020202020204" pitchFamily="34" charset="0"/>
                <a:ea typeface="楷体_GB2312" pitchFamily="49" charset="-122"/>
              </a:rPr>
              <a:t>改进和完善搅拌器和传热系统以利于聚合设备的传热。</a:t>
            </a:r>
          </a:p>
        </p:txBody>
      </p:sp>
      <p:sp>
        <p:nvSpPr>
          <p:cNvPr id="134" name="Line 52"/>
          <p:cNvSpPr>
            <a:spLocks noChangeShapeType="1"/>
          </p:cNvSpPr>
          <p:nvPr/>
        </p:nvSpPr>
        <p:spPr bwMode="auto">
          <a:xfrm flipV="1">
            <a:off x="1360164" y="2237558"/>
            <a:ext cx="7184068" cy="6254"/>
          </a:xfrm>
          <a:prstGeom prst="line">
            <a:avLst/>
          </a:prstGeom>
          <a:noFill/>
          <a:ln w="25400">
            <a:solidFill>
              <a:srgbClr val="FF66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35" name="Line 53"/>
          <p:cNvSpPr>
            <a:spLocks noChangeShapeType="1"/>
          </p:cNvSpPr>
          <p:nvPr/>
        </p:nvSpPr>
        <p:spPr bwMode="auto">
          <a:xfrm flipV="1">
            <a:off x="1893564" y="3505783"/>
            <a:ext cx="6494860" cy="43189"/>
          </a:xfrm>
          <a:prstGeom prst="line">
            <a:avLst/>
          </a:prstGeom>
          <a:noFill/>
          <a:ln w="25400">
            <a:solidFill>
              <a:srgbClr val="FF00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36" name="Line 54"/>
          <p:cNvSpPr>
            <a:spLocks noChangeShapeType="1"/>
          </p:cNvSpPr>
          <p:nvPr/>
        </p:nvSpPr>
        <p:spPr bwMode="auto">
          <a:xfrm flipV="1">
            <a:off x="1969764" y="4581162"/>
            <a:ext cx="4762476" cy="34610"/>
          </a:xfrm>
          <a:prstGeom prst="line">
            <a:avLst/>
          </a:prstGeom>
          <a:noFill/>
          <a:ln w="25400">
            <a:solidFill>
              <a:srgbClr val="FF66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nvGrpSpPr>
          <p:cNvPr id="137" name="Group 55"/>
          <p:cNvGrpSpPr>
            <a:grpSpLocks/>
          </p:cNvGrpSpPr>
          <p:nvPr/>
        </p:nvGrpSpPr>
        <p:grpSpPr bwMode="auto">
          <a:xfrm>
            <a:off x="674364" y="1685923"/>
            <a:ext cx="640080" cy="750635"/>
            <a:chOff x="816" y="2383"/>
            <a:chExt cx="448" cy="521"/>
          </a:xfrm>
        </p:grpSpPr>
        <p:grpSp>
          <p:nvGrpSpPr>
            <p:cNvPr id="188" name="Group 56"/>
            <p:cNvGrpSpPr>
              <a:grpSpLocks/>
            </p:cNvGrpSpPr>
            <p:nvPr/>
          </p:nvGrpSpPr>
          <p:grpSpPr bwMode="auto">
            <a:xfrm>
              <a:off x="816" y="2383"/>
              <a:ext cx="448" cy="512"/>
              <a:chOff x="662" y="1557"/>
              <a:chExt cx="448" cy="512"/>
            </a:xfrm>
          </p:grpSpPr>
          <p:sp>
            <p:nvSpPr>
              <p:cNvPr id="196" name="Oval 57"/>
              <p:cNvSpPr>
                <a:spLocks noChangeArrowheads="1"/>
              </p:cNvSpPr>
              <p:nvPr/>
            </p:nvSpPr>
            <p:spPr bwMode="gray">
              <a:xfrm>
                <a:off x="662" y="1557"/>
                <a:ext cx="182" cy="511"/>
              </a:xfrm>
              <a:prstGeom prst="ellipse">
                <a:avLst/>
              </a:prstGeom>
              <a:gradFill rotWithShape="1">
                <a:gsLst>
                  <a:gs pos="0">
                    <a:srgbClr val="00B200">
                      <a:gamma/>
                      <a:tint val="0"/>
                      <a:invGamma/>
                    </a:srgbClr>
                  </a:gs>
                  <a:gs pos="50000">
                    <a:srgbClr val="00B200"/>
                  </a:gs>
                  <a:gs pos="100000">
                    <a:srgbClr val="00B200">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97" name="Oval 58"/>
              <p:cNvSpPr>
                <a:spLocks noChangeArrowheads="1"/>
              </p:cNvSpPr>
              <p:nvPr/>
            </p:nvSpPr>
            <p:spPr bwMode="gray">
              <a:xfrm>
                <a:off x="662" y="1557"/>
                <a:ext cx="182" cy="511"/>
              </a:xfrm>
              <a:prstGeom prst="ellipse">
                <a:avLst/>
              </a:prstGeom>
              <a:gradFill rotWithShape="1">
                <a:gsLst>
                  <a:gs pos="0">
                    <a:srgbClr val="00B200">
                      <a:alpha val="32001"/>
                    </a:srgbClr>
                  </a:gs>
                  <a:gs pos="100000">
                    <a:srgbClr val="00B200">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98" name="Oval 59"/>
              <p:cNvSpPr>
                <a:spLocks noChangeArrowheads="1"/>
              </p:cNvSpPr>
              <p:nvPr/>
            </p:nvSpPr>
            <p:spPr bwMode="gray">
              <a:xfrm>
                <a:off x="694" y="1557"/>
                <a:ext cx="416" cy="511"/>
              </a:xfrm>
              <a:prstGeom prst="ellipse">
                <a:avLst/>
              </a:prstGeom>
              <a:gradFill rotWithShape="1">
                <a:gsLst>
                  <a:gs pos="0">
                    <a:srgbClr val="00B200">
                      <a:gamma/>
                      <a:shade val="54118"/>
                      <a:invGamma/>
                    </a:srgbClr>
                  </a:gs>
                  <a:gs pos="50000">
                    <a:srgbClr val="00B200"/>
                  </a:gs>
                  <a:gs pos="100000">
                    <a:srgbClr val="00B200">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99" name="Oval 60"/>
              <p:cNvSpPr>
                <a:spLocks noChangeArrowheads="1"/>
              </p:cNvSpPr>
              <p:nvPr/>
            </p:nvSpPr>
            <p:spPr bwMode="gray">
              <a:xfrm>
                <a:off x="694" y="1558"/>
                <a:ext cx="416" cy="511"/>
              </a:xfrm>
              <a:prstGeom prst="ellipse">
                <a:avLst/>
              </a:prstGeom>
              <a:gradFill rotWithShape="1">
                <a:gsLst>
                  <a:gs pos="0">
                    <a:srgbClr val="00B200">
                      <a:gamma/>
                      <a:shade val="63529"/>
                      <a:invGamma/>
                    </a:srgbClr>
                  </a:gs>
                  <a:gs pos="100000">
                    <a:srgbClr val="00B200">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nvGrpSpPr>
            <p:cNvPr id="189" name="Group 61"/>
            <p:cNvGrpSpPr>
              <a:grpSpLocks/>
            </p:cNvGrpSpPr>
            <p:nvPr/>
          </p:nvGrpSpPr>
          <p:grpSpPr bwMode="auto">
            <a:xfrm>
              <a:off x="871" y="2393"/>
              <a:ext cx="376" cy="511"/>
              <a:chOff x="336" y="987"/>
              <a:chExt cx="376" cy="511"/>
            </a:xfrm>
          </p:grpSpPr>
          <p:sp>
            <p:nvSpPr>
              <p:cNvPr id="190" name="Oval 62"/>
              <p:cNvSpPr>
                <a:spLocks noChangeArrowheads="1"/>
              </p:cNvSpPr>
              <p:nvPr/>
            </p:nvSpPr>
            <p:spPr bwMode="gray">
              <a:xfrm>
                <a:off x="336" y="987"/>
                <a:ext cx="376" cy="511"/>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nvGrpSpPr>
              <p:cNvPr id="191" name="Group 63"/>
              <p:cNvGrpSpPr>
                <a:grpSpLocks/>
              </p:cNvGrpSpPr>
              <p:nvPr/>
            </p:nvGrpSpPr>
            <p:grpSpPr bwMode="auto">
              <a:xfrm>
                <a:off x="336" y="1049"/>
                <a:ext cx="364" cy="361"/>
                <a:chOff x="4166" y="1706"/>
                <a:chExt cx="1252" cy="1252"/>
              </a:xfrm>
            </p:grpSpPr>
            <p:sp>
              <p:nvSpPr>
                <p:cNvPr id="192" name="Oval 6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93" name="Oval 6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94" name="Oval 6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95" name="Oval 6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grpSp>
      <p:grpSp>
        <p:nvGrpSpPr>
          <p:cNvPr id="139" name="Group 69"/>
          <p:cNvGrpSpPr>
            <a:grpSpLocks/>
          </p:cNvGrpSpPr>
          <p:nvPr/>
        </p:nvGrpSpPr>
        <p:grpSpPr bwMode="auto">
          <a:xfrm>
            <a:off x="1224816" y="3068960"/>
            <a:ext cx="706848" cy="656478"/>
            <a:chOff x="662" y="1556"/>
            <a:chExt cx="448" cy="518"/>
          </a:xfrm>
        </p:grpSpPr>
        <p:grpSp>
          <p:nvGrpSpPr>
            <p:cNvPr id="176" name="Group 70"/>
            <p:cNvGrpSpPr>
              <a:grpSpLocks/>
            </p:cNvGrpSpPr>
            <p:nvPr/>
          </p:nvGrpSpPr>
          <p:grpSpPr bwMode="auto">
            <a:xfrm>
              <a:off x="662" y="1556"/>
              <a:ext cx="448" cy="513"/>
              <a:chOff x="662" y="1556"/>
              <a:chExt cx="448" cy="513"/>
            </a:xfrm>
          </p:grpSpPr>
          <p:sp>
            <p:nvSpPr>
              <p:cNvPr id="184" name="Oval 71"/>
              <p:cNvSpPr>
                <a:spLocks noChangeArrowheads="1"/>
              </p:cNvSpPr>
              <p:nvPr/>
            </p:nvSpPr>
            <p:spPr bwMode="gray">
              <a:xfrm>
                <a:off x="662" y="1556"/>
                <a:ext cx="165" cy="512"/>
              </a:xfrm>
              <a:prstGeom prst="ellipse">
                <a:avLst/>
              </a:prstGeom>
              <a:gradFill rotWithShape="1">
                <a:gsLst>
                  <a:gs pos="0">
                    <a:srgbClr val="FFEF66">
                      <a:gamma/>
                      <a:tint val="0"/>
                      <a:invGamma/>
                    </a:srgbClr>
                  </a:gs>
                  <a:gs pos="50000">
                    <a:srgbClr val="FFEF66"/>
                  </a:gs>
                  <a:gs pos="100000">
                    <a:srgbClr val="FFEF66">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85" name="Oval 72"/>
              <p:cNvSpPr>
                <a:spLocks noChangeArrowheads="1"/>
              </p:cNvSpPr>
              <p:nvPr/>
            </p:nvSpPr>
            <p:spPr bwMode="gray">
              <a:xfrm>
                <a:off x="662" y="1556"/>
                <a:ext cx="165" cy="512"/>
              </a:xfrm>
              <a:prstGeom prst="ellipse">
                <a:avLst/>
              </a:prstGeom>
              <a:gradFill rotWithShape="1">
                <a:gsLst>
                  <a:gs pos="0">
                    <a:srgbClr val="FFEF66">
                      <a:alpha val="32001"/>
                    </a:srgbClr>
                  </a:gs>
                  <a:gs pos="100000">
                    <a:srgbClr val="FFEF66">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86" name="Oval 73"/>
              <p:cNvSpPr>
                <a:spLocks noChangeArrowheads="1"/>
              </p:cNvSpPr>
              <p:nvPr/>
            </p:nvSpPr>
            <p:spPr bwMode="gray">
              <a:xfrm>
                <a:off x="694" y="1556"/>
                <a:ext cx="416" cy="512"/>
              </a:xfrm>
              <a:prstGeom prst="ellipse">
                <a:avLst/>
              </a:prstGeom>
              <a:gradFill rotWithShape="1">
                <a:gsLst>
                  <a:gs pos="0">
                    <a:srgbClr val="FFEF66">
                      <a:gamma/>
                      <a:shade val="54118"/>
                      <a:invGamma/>
                    </a:srgbClr>
                  </a:gs>
                  <a:gs pos="50000">
                    <a:srgbClr val="FFEF66"/>
                  </a:gs>
                  <a:gs pos="100000">
                    <a:srgbClr val="FFEF66">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87" name="Oval 74"/>
              <p:cNvSpPr>
                <a:spLocks noChangeArrowheads="1"/>
              </p:cNvSpPr>
              <p:nvPr/>
            </p:nvSpPr>
            <p:spPr bwMode="gray">
              <a:xfrm>
                <a:off x="694" y="1557"/>
                <a:ext cx="416" cy="512"/>
              </a:xfrm>
              <a:prstGeom prst="ellipse">
                <a:avLst/>
              </a:prstGeom>
              <a:gradFill rotWithShape="1">
                <a:gsLst>
                  <a:gs pos="0">
                    <a:srgbClr val="FFEF66">
                      <a:gamma/>
                      <a:shade val="63529"/>
                      <a:invGamma/>
                    </a:srgbClr>
                  </a:gs>
                  <a:gs pos="100000">
                    <a:srgbClr val="FFEF66">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nvGrpSpPr>
            <p:cNvPr id="177" name="Group 75"/>
            <p:cNvGrpSpPr>
              <a:grpSpLocks/>
            </p:cNvGrpSpPr>
            <p:nvPr/>
          </p:nvGrpSpPr>
          <p:grpSpPr bwMode="auto">
            <a:xfrm>
              <a:off x="720" y="1562"/>
              <a:ext cx="376" cy="512"/>
              <a:chOff x="336" y="986"/>
              <a:chExt cx="376" cy="512"/>
            </a:xfrm>
          </p:grpSpPr>
          <p:sp>
            <p:nvSpPr>
              <p:cNvPr id="178" name="Oval 76"/>
              <p:cNvSpPr>
                <a:spLocks noChangeArrowheads="1"/>
              </p:cNvSpPr>
              <p:nvPr/>
            </p:nvSpPr>
            <p:spPr bwMode="gray">
              <a:xfrm>
                <a:off x="336" y="986"/>
                <a:ext cx="376" cy="512"/>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nvGrpSpPr>
              <p:cNvPr id="179" name="Group 77"/>
              <p:cNvGrpSpPr>
                <a:grpSpLocks/>
              </p:cNvGrpSpPr>
              <p:nvPr/>
            </p:nvGrpSpPr>
            <p:grpSpPr bwMode="auto">
              <a:xfrm>
                <a:off x="336" y="1049"/>
                <a:ext cx="364" cy="361"/>
                <a:chOff x="4166" y="1706"/>
                <a:chExt cx="1252" cy="1252"/>
              </a:xfrm>
            </p:grpSpPr>
            <p:sp>
              <p:nvSpPr>
                <p:cNvPr id="180" name="Oval 78"/>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81" name="Oval 79"/>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82" name="Oval 80"/>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83" name="Oval 81"/>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grpSp>
      <p:grpSp>
        <p:nvGrpSpPr>
          <p:cNvPr id="140" name="Group 82"/>
          <p:cNvGrpSpPr>
            <a:grpSpLocks/>
          </p:cNvGrpSpPr>
          <p:nvPr/>
        </p:nvGrpSpPr>
        <p:grpSpPr bwMode="auto">
          <a:xfrm>
            <a:off x="1360164" y="4063165"/>
            <a:ext cx="609600" cy="662108"/>
            <a:chOff x="816" y="2385"/>
            <a:chExt cx="480" cy="517"/>
          </a:xfrm>
        </p:grpSpPr>
        <p:grpSp>
          <p:nvGrpSpPr>
            <p:cNvPr id="164" name="Group 83"/>
            <p:cNvGrpSpPr>
              <a:grpSpLocks/>
            </p:cNvGrpSpPr>
            <p:nvPr/>
          </p:nvGrpSpPr>
          <p:grpSpPr bwMode="auto">
            <a:xfrm>
              <a:off x="816" y="2385"/>
              <a:ext cx="480" cy="508"/>
              <a:chOff x="662" y="1559"/>
              <a:chExt cx="480" cy="508"/>
            </a:xfrm>
          </p:grpSpPr>
          <p:sp>
            <p:nvSpPr>
              <p:cNvPr id="172" name="Oval 84"/>
              <p:cNvSpPr>
                <a:spLocks noChangeArrowheads="1"/>
              </p:cNvSpPr>
              <p:nvPr/>
            </p:nvSpPr>
            <p:spPr bwMode="gray">
              <a:xfrm>
                <a:off x="662" y="1559"/>
                <a:ext cx="205" cy="507"/>
              </a:xfrm>
              <a:prstGeom prst="ellipse">
                <a:avLst/>
              </a:prstGeom>
              <a:gradFill rotWithShape="1">
                <a:gsLst>
                  <a:gs pos="0">
                    <a:srgbClr val="00B200">
                      <a:gamma/>
                      <a:tint val="0"/>
                      <a:invGamma/>
                    </a:srgbClr>
                  </a:gs>
                  <a:gs pos="50000">
                    <a:srgbClr val="00B200"/>
                  </a:gs>
                  <a:gs pos="100000">
                    <a:srgbClr val="00B200">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73" name="Oval 85"/>
              <p:cNvSpPr>
                <a:spLocks noChangeArrowheads="1"/>
              </p:cNvSpPr>
              <p:nvPr/>
            </p:nvSpPr>
            <p:spPr bwMode="gray">
              <a:xfrm>
                <a:off x="662" y="1559"/>
                <a:ext cx="480" cy="507"/>
              </a:xfrm>
              <a:prstGeom prst="ellipse">
                <a:avLst/>
              </a:prstGeom>
              <a:gradFill rotWithShape="1">
                <a:gsLst>
                  <a:gs pos="0">
                    <a:srgbClr val="00B200">
                      <a:alpha val="32001"/>
                    </a:srgbClr>
                  </a:gs>
                  <a:gs pos="100000">
                    <a:srgbClr val="00B200">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74" name="Oval 86"/>
              <p:cNvSpPr>
                <a:spLocks noChangeArrowheads="1"/>
              </p:cNvSpPr>
              <p:nvPr/>
            </p:nvSpPr>
            <p:spPr bwMode="gray">
              <a:xfrm>
                <a:off x="694" y="1559"/>
                <a:ext cx="416" cy="507"/>
              </a:xfrm>
              <a:prstGeom prst="ellipse">
                <a:avLst/>
              </a:prstGeom>
              <a:gradFill rotWithShape="1">
                <a:gsLst>
                  <a:gs pos="0">
                    <a:srgbClr val="00B200">
                      <a:gamma/>
                      <a:shade val="54118"/>
                      <a:invGamma/>
                    </a:srgbClr>
                  </a:gs>
                  <a:gs pos="50000">
                    <a:srgbClr val="00B200"/>
                  </a:gs>
                  <a:gs pos="100000">
                    <a:srgbClr val="00B200">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75" name="Oval 87"/>
              <p:cNvSpPr>
                <a:spLocks noChangeArrowheads="1"/>
              </p:cNvSpPr>
              <p:nvPr/>
            </p:nvSpPr>
            <p:spPr bwMode="gray">
              <a:xfrm>
                <a:off x="694" y="1560"/>
                <a:ext cx="416" cy="507"/>
              </a:xfrm>
              <a:prstGeom prst="ellipse">
                <a:avLst/>
              </a:prstGeom>
              <a:gradFill rotWithShape="1">
                <a:gsLst>
                  <a:gs pos="0">
                    <a:srgbClr val="00B200">
                      <a:gamma/>
                      <a:shade val="63529"/>
                      <a:invGamma/>
                    </a:srgbClr>
                  </a:gs>
                  <a:gs pos="100000">
                    <a:srgbClr val="00B200">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nvGrpSpPr>
            <p:cNvPr id="165" name="Group 88"/>
            <p:cNvGrpSpPr>
              <a:grpSpLocks/>
            </p:cNvGrpSpPr>
            <p:nvPr/>
          </p:nvGrpSpPr>
          <p:grpSpPr bwMode="auto">
            <a:xfrm>
              <a:off x="871" y="2395"/>
              <a:ext cx="376" cy="507"/>
              <a:chOff x="336" y="989"/>
              <a:chExt cx="376" cy="507"/>
            </a:xfrm>
          </p:grpSpPr>
          <p:sp>
            <p:nvSpPr>
              <p:cNvPr id="166" name="Oval 89"/>
              <p:cNvSpPr>
                <a:spLocks noChangeArrowheads="1"/>
              </p:cNvSpPr>
              <p:nvPr/>
            </p:nvSpPr>
            <p:spPr bwMode="gray">
              <a:xfrm>
                <a:off x="336" y="989"/>
                <a:ext cx="376" cy="507"/>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nvGrpSpPr>
              <p:cNvPr id="167" name="Group 90"/>
              <p:cNvGrpSpPr>
                <a:grpSpLocks/>
              </p:cNvGrpSpPr>
              <p:nvPr/>
            </p:nvGrpSpPr>
            <p:grpSpPr bwMode="auto">
              <a:xfrm>
                <a:off x="336" y="1049"/>
                <a:ext cx="364" cy="361"/>
                <a:chOff x="4166" y="1706"/>
                <a:chExt cx="1252" cy="1252"/>
              </a:xfrm>
            </p:grpSpPr>
            <p:sp>
              <p:nvSpPr>
                <p:cNvPr id="168" name="Oval 91"/>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69" name="Oval 92"/>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70" name="Oval 93"/>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71" name="Oval 94"/>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grpSp>
      <p:sp>
        <p:nvSpPr>
          <p:cNvPr id="141" name="Text Box 95"/>
          <p:cNvSpPr txBox="1">
            <a:spLocks noChangeArrowheads="1"/>
          </p:cNvSpPr>
          <p:nvPr/>
        </p:nvSpPr>
        <p:spPr bwMode="gray">
          <a:xfrm>
            <a:off x="1436364" y="316797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algn="ctr" eaLnBrk="0" hangingPunct="0"/>
            <a:r>
              <a:rPr lang="en-US" altLang="zh-CN" sz="2400">
                <a:latin typeface="Times New Roman" panose="02020603050405020304" pitchFamily="18" charset="0"/>
              </a:rPr>
              <a:t>6</a:t>
            </a:r>
          </a:p>
        </p:txBody>
      </p:sp>
      <p:sp>
        <p:nvSpPr>
          <p:cNvPr id="142" name="Text Box 96"/>
          <p:cNvSpPr txBox="1">
            <a:spLocks noChangeArrowheads="1"/>
          </p:cNvSpPr>
          <p:nvPr/>
        </p:nvSpPr>
        <p:spPr bwMode="auto">
          <a:xfrm>
            <a:off x="2046406" y="4072552"/>
            <a:ext cx="569394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eaLnBrk="0" hangingPunct="0"/>
            <a:r>
              <a:rPr kumimoji="1" lang="zh-CN" altLang="en-US" sz="2800" b="1" dirty="0">
                <a:solidFill>
                  <a:srgbClr val="FF0000"/>
                </a:solidFill>
                <a:latin typeface="华文楷体" panose="02010600040101010101" pitchFamily="2" charset="-122"/>
                <a:ea typeface="华文楷体" panose="02010600040101010101" pitchFamily="2" charset="-122"/>
              </a:rPr>
              <a:t>加入少量内润滑剂改善流动性</a:t>
            </a:r>
          </a:p>
        </p:txBody>
      </p:sp>
      <p:sp>
        <p:nvSpPr>
          <p:cNvPr id="147" name="Text Box 113"/>
          <p:cNvSpPr txBox="1">
            <a:spLocks noChangeArrowheads="1"/>
          </p:cNvSpPr>
          <p:nvPr/>
        </p:nvSpPr>
        <p:spPr bwMode="gray">
          <a:xfrm>
            <a:off x="812938" y="1786612"/>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algn="ctr" eaLnBrk="0" hangingPunct="0"/>
            <a:r>
              <a:rPr lang="en-US" altLang="zh-CN" sz="2800">
                <a:latin typeface="Times New Roman" panose="02020603050405020304" pitchFamily="18" charset="0"/>
              </a:rPr>
              <a:t>5</a:t>
            </a:r>
          </a:p>
        </p:txBody>
      </p:sp>
      <p:sp>
        <p:nvSpPr>
          <p:cNvPr id="150" name="Text Box 116"/>
          <p:cNvSpPr txBox="1">
            <a:spLocks noChangeArrowheads="1"/>
          </p:cNvSpPr>
          <p:nvPr/>
        </p:nvSpPr>
        <p:spPr bwMode="gray">
          <a:xfrm>
            <a:off x="1512564" y="415857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algn="ctr" eaLnBrk="0" hangingPunct="0"/>
            <a:r>
              <a:rPr lang="en-US" altLang="zh-CN" sz="2400">
                <a:latin typeface="Times New Roman" panose="02020603050405020304" pitchFamily="18" charset="0"/>
              </a:rPr>
              <a:t>7</a:t>
            </a:r>
          </a:p>
        </p:txBody>
      </p:sp>
      <p:sp>
        <p:nvSpPr>
          <p:cNvPr id="151" name="Text Box 117"/>
          <p:cNvSpPr txBox="1">
            <a:spLocks noChangeArrowheads="1"/>
          </p:cNvSpPr>
          <p:nvPr/>
        </p:nvSpPr>
        <p:spPr bwMode="auto">
          <a:xfrm>
            <a:off x="1988744" y="2982563"/>
            <a:ext cx="6810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eaLnBrk="0" hangingPunct="0"/>
            <a:r>
              <a:rPr kumimoji="1" lang="zh-CN" altLang="en-US" sz="2800" b="1" dirty="0">
                <a:solidFill>
                  <a:schemeClr val="accent5">
                    <a:lumMod val="50000"/>
                  </a:schemeClr>
                </a:solidFill>
                <a:latin typeface="华文楷体" panose="02010600040101010101" pitchFamily="2" charset="-122"/>
                <a:ea typeface="华文楷体" panose="02010600040101010101" pitchFamily="2" charset="-122"/>
              </a:rPr>
              <a:t>采用“冷凝态”进料及“超冷凝态”进料</a:t>
            </a:r>
          </a:p>
        </p:txBody>
      </p:sp>
    </p:spTree>
    <p:extLst>
      <p:ext uri="{BB962C8B-B14F-4D97-AF65-F5344CB8AC3E}">
        <p14:creationId xmlns:p14="http://schemas.microsoft.com/office/powerpoint/2010/main" val="161816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Arial" panose="020B0604020202020204" pitchFamily="34" charset="0"/>
                <a:ea typeface="+mj-ea"/>
                <a:cs typeface="Arial" panose="020B0604020202020204" pitchFamily="34" charset="0"/>
              </a:rPr>
              <a:t>1. </a:t>
            </a:r>
            <a:r>
              <a:rPr lang="zh-CN" altLang="en-US" sz="3200" dirty="0">
                <a:latin typeface="Arial" panose="020B0604020202020204" pitchFamily="34" charset="0"/>
                <a:ea typeface="+mj-ea"/>
                <a:cs typeface="Arial" panose="020B0604020202020204" pitchFamily="34" charset="0"/>
              </a:rPr>
              <a:t>本体聚合过程</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10000"/>
              </a:lnSpc>
              <a:spcBef>
                <a:spcPts val="2400"/>
              </a:spcBef>
            </a:pPr>
            <a:r>
              <a:rPr lang="zh-CN" altLang="en-US"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何为预聚、为何预聚？</a:t>
            </a:r>
            <a:endParaRPr lang="en-US" altLang="zh-CN"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endParaRPr>
          </a:p>
          <a:p>
            <a:pPr>
              <a:lnSpc>
                <a:spcPct val="110000"/>
              </a:lnSpc>
              <a:spcBef>
                <a:spcPts val="2400"/>
              </a:spcBef>
            </a:pPr>
            <a:r>
              <a:rPr lang="zh-CN" altLang="en-US"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预聚</a:t>
            </a:r>
            <a:r>
              <a:rPr lang="zh-CN" altLang="en-US" sz="3200" dirty="0">
                <a:latin typeface="楷体" panose="02010609060101010101" pitchFamily="49" charset="-122"/>
                <a:ea typeface="楷体" panose="02010609060101010101" pitchFamily="49" charset="-122"/>
                <a:cs typeface="Arial Unicode MS" panose="020B0604020202020204" pitchFamily="34" charset="-122"/>
              </a:rPr>
              <a:t>：在聚合初期，转化率不高，体系的</a:t>
            </a:r>
            <a:r>
              <a:rPr lang="zh-CN" altLang="en-US" sz="3200" dirty="0">
                <a:solidFill>
                  <a:srgbClr val="0000FF"/>
                </a:solidFill>
                <a:latin typeface="楷体" panose="02010609060101010101" pitchFamily="49" charset="-122"/>
                <a:ea typeface="楷体" panose="02010609060101010101" pitchFamily="49" charset="-122"/>
                <a:cs typeface="Arial Unicode MS" panose="020B0604020202020204" pitchFamily="34" charset="-122"/>
              </a:rPr>
              <a:t>粘度不大</a:t>
            </a:r>
            <a:r>
              <a:rPr lang="zh-CN" altLang="en-US" sz="3200" dirty="0">
                <a:latin typeface="楷体" panose="02010609060101010101" pitchFamily="49" charset="-122"/>
                <a:ea typeface="楷体" panose="02010609060101010101" pitchFamily="49" charset="-122"/>
                <a:cs typeface="Arial Unicode MS" panose="020B0604020202020204" pitchFamily="34" charset="-122"/>
              </a:rPr>
              <a:t>，聚合热容易排出的阶段，采用较高的温度在较短的时间内，利用搅拌加速反应，以便自动加速效应提前到来。</a:t>
            </a:r>
          </a:p>
        </p:txBody>
      </p:sp>
    </p:spTree>
    <p:extLst>
      <p:ext uri="{BB962C8B-B14F-4D97-AF65-F5344CB8AC3E}">
        <p14:creationId xmlns:p14="http://schemas.microsoft.com/office/powerpoint/2010/main" val="297292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Arial" panose="020B0604020202020204" pitchFamily="34" charset="0"/>
                <a:ea typeface="+mj-ea"/>
                <a:cs typeface="Arial" panose="020B0604020202020204" pitchFamily="34" charset="0"/>
              </a:rPr>
              <a:t>1. </a:t>
            </a:r>
            <a:r>
              <a:rPr lang="zh-CN" altLang="en-US" sz="3200" dirty="0">
                <a:latin typeface="Arial" panose="020B0604020202020204" pitchFamily="34" charset="0"/>
                <a:ea typeface="+mj-ea"/>
                <a:cs typeface="Arial" panose="020B0604020202020204" pitchFamily="34" charset="0"/>
              </a:rPr>
              <a:t>本体聚合过程</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10000"/>
              </a:lnSpc>
            </a:pPr>
            <a:r>
              <a:rPr lang="zh-CN" altLang="en-US"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聚合</a:t>
            </a:r>
            <a:r>
              <a:rPr lang="zh-CN" altLang="en-US" sz="3200" dirty="0">
                <a:latin typeface="楷体" panose="02010609060101010101" pitchFamily="49" charset="-122"/>
                <a:ea typeface="楷体" panose="02010609060101010101" pitchFamily="49" charset="-122"/>
                <a:cs typeface="Arial Unicode MS" panose="020B0604020202020204" pitchFamily="34" charset="-122"/>
              </a:rPr>
              <a:t>：是一旦自动加速现象到来，就要</a:t>
            </a:r>
            <a:r>
              <a:rPr lang="zh-CN" altLang="en-US" sz="3200" dirty="0">
                <a:solidFill>
                  <a:srgbClr val="0000FF"/>
                </a:solidFill>
                <a:latin typeface="楷体" panose="02010609060101010101" pitchFamily="49" charset="-122"/>
                <a:ea typeface="楷体" panose="02010609060101010101" pitchFamily="49" charset="-122"/>
                <a:cs typeface="Arial Unicode MS" panose="020B0604020202020204" pitchFamily="34" charset="-122"/>
              </a:rPr>
              <a:t>降低聚合温度</a:t>
            </a:r>
            <a:r>
              <a:rPr lang="zh-CN" altLang="en-US" sz="3200" dirty="0">
                <a:latin typeface="楷体" panose="02010609060101010101" pitchFamily="49" charset="-122"/>
                <a:ea typeface="楷体" panose="02010609060101010101" pitchFamily="49" charset="-122"/>
                <a:cs typeface="Arial Unicode MS" panose="020B0604020202020204" pitchFamily="34" charset="-122"/>
              </a:rPr>
              <a:t>，以降低正常聚合的速率，充分利用自动加速现象，使反应基本在平稳的条件下进行。</a:t>
            </a:r>
          </a:p>
          <a:p>
            <a:pPr>
              <a:lnSpc>
                <a:spcPct val="110000"/>
              </a:lnSpc>
            </a:pPr>
            <a:r>
              <a:rPr lang="zh-CN" altLang="en-US" sz="3200" dirty="0">
                <a:latin typeface="楷体" panose="02010609060101010101" pitchFamily="49" charset="-122"/>
                <a:ea typeface="楷体" panose="02010609060101010101" pitchFamily="49" charset="-122"/>
                <a:cs typeface="Arial Unicode MS" panose="020B0604020202020204" pitchFamily="34" charset="-122"/>
              </a:rPr>
              <a:t>这就避免了由于自动加速现象而造成的局部过热，既保证了安全生产，又保证了产品质量，这就是</a:t>
            </a:r>
            <a:r>
              <a:rPr lang="zh-CN" altLang="en-US" sz="3200" dirty="0">
                <a:solidFill>
                  <a:srgbClr val="0000FF"/>
                </a:solidFill>
                <a:latin typeface="楷体" panose="02010609060101010101" pitchFamily="49" charset="-122"/>
                <a:ea typeface="楷体" panose="02010609060101010101" pitchFamily="49" charset="-122"/>
                <a:cs typeface="Arial Unicode MS" panose="020B0604020202020204" pitchFamily="34" charset="-122"/>
              </a:rPr>
              <a:t>本体聚合分“预聚”和“聚合”两段进行的原因</a:t>
            </a:r>
            <a:r>
              <a:rPr lang="zh-CN" altLang="en-US"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a:t>
            </a:r>
          </a:p>
        </p:txBody>
      </p:sp>
    </p:spTree>
    <p:extLst>
      <p:ext uri="{BB962C8B-B14F-4D97-AF65-F5344CB8AC3E}">
        <p14:creationId xmlns:p14="http://schemas.microsoft.com/office/powerpoint/2010/main" val="249710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0"/>
            <a:ext cx="5886762" cy="575841"/>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5.</a:t>
            </a:r>
            <a:r>
              <a:rPr kumimoji="1" lang="zh-CN" altLang="en-US" sz="3200" b="1" dirty="0">
                <a:latin typeface="楷体" panose="02010609060101010101" pitchFamily="49" charset="-122"/>
                <a:ea typeface="楷体" panose="02010609060101010101" pitchFamily="49" charset="-122"/>
                <a:cs typeface="Arial Unicode MS" panose="020B0604020202020204" pitchFamily="34" charset="-122"/>
              </a:rPr>
              <a:t>典型的本体聚合生产工艺</a:t>
            </a:r>
          </a:p>
        </p:txBody>
      </p:sp>
      <p:sp>
        <p:nvSpPr>
          <p:cNvPr id="29" name="AutoShape 16"/>
          <p:cNvSpPr>
            <a:spLocks/>
          </p:cNvSpPr>
          <p:nvPr/>
        </p:nvSpPr>
        <p:spPr bwMode="auto">
          <a:xfrm>
            <a:off x="1638300" y="1940719"/>
            <a:ext cx="685800" cy="2971800"/>
          </a:xfrm>
          <a:prstGeom prst="leftBrace">
            <a:avLst>
              <a:gd name="adj1" fmla="val 36111"/>
              <a:gd name="adj2" fmla="val 50000"/>
            </a:avLst>
          </a:prstGeom>
          <a:noFill/>
          <a:ln w="38100" cap="sq">
            <a:solidFill>
              <a:srgbClr val="FF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2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 name="圆角矩形 1"/>
          <p:cNvSpPr/>
          <p:nvPr/>
        </p:nvSpPr>
        <p:spPr>
          <a:xfrm>
            <a:off x="2411761" y="1607379"/>
            <a:ext cx="5112568" cy="6666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Unicode MS" panose="020B0604020202020204" pitchFamily="34" charset="-122"/>
              </a:rPr>
              <a:t>气相本体聚合</a:t>
            </a:r>
            <a:r>
              <a:rPr lang="en-US" altLang="zh-CN" sz="3200" dirty="0">
                <a:latin typeface="楷体" panose="02010609060101010101" pitchFamily="49" charset="-122"/>
                <a:ea typeface="楷体" panose="02010609060101010101" pitchFamily="49" charset="-122"/>
                <a:cs typeface="Arial Unicode MS" panose="020B0604020202020204" pitchFamily="34" charset="-122"/>
              </a:rPr>
              <a:t>—LDPE</a:t>
            </a:r>
            <a:r>
              <a:rPr lang="zh-CN" altLang="en-US" sz="3200" dirty="0">
                <a:latin typeface="楷体" panose="02010609060101010101" pitchFamily="49" charset="-122"/>
                <a:ea typeface="楷体" panose="02010609060101010101" pitchFamily="49" charset="-122"/>
                <a:cs typeface="Arial Unicode MS" panose="020B0604020202020204" pitchFamily="34" charset="-122"/>
              </a:rPr>
              <a:t>生产</a:t>
            </a:r>
          </a:p>
        </p:txBody>
      </p:sp>
      <p:sp>
        <p:nvSpPr>
          <p:cNvPr id="39" name="圆角矩形 38"/>
          <p:cNvSpPr/>
          <p:nvPr/>
        </p:nvSpPr>
        <p:spPr>
          <a:xfrm>
            <a:off x="2411761" y="2574626"/>
            <a:ext cx="5112568" cy="6666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defRPr/>
            </a:pPr>
            <a:r>
              <a:rPr lang="zh-CN" altLang="en-US" sz="3200" dirty="0">
                <a:solidFill>
                  <a:srgbClr val="000000"/>
                </a:solidFill>
                <a:latin typeface="楷体" panose="02010609060101010101" pitchFamily="49" charset="-122"/>
                <a:ea typeface="楷体" panose="02010609060101010101" pitchFamily="49" charset="-122"/>
              </a:rPr>
              <a:t>熔融本体聚合</a:t>
            </a:r>
            <a:r>
              <a:rPr lang="en-US" altLang="zh-CN" sz="3200" dirty="0">
                <a:solidFill>
                  <a:srgbClr val="000000"/>
                </a:solidFill>
                <a:latin typeface="楷体" panose="02010609060101010101" pitchFamily="49" charset="-122"/>
                <a:ea typeface="楷体" panose="02010609060101010101" pitchFamily="49" charset="-122"/>
              </a:rPr>
              <a:t>—PS</a:t>
            </a:r>
            <a:r>
              <a:rPr lang="zh-CN" altLang="en-US" sz="3200" dirty="0">
                <a:solidFill>
                  <a:srgbClr val="000000"/>
                </a:solidFill>
                <a:latin typeface="楷体" panose="02010609060101010101" pitchFamily="49" charset="-122"/>
                <a:ea typeface="楷体" panose="02010609060101010101" pitchFamily="49" charset="-122"/>
              </a:rPr>
              <a:t>生产</a:t>
            </a:r>
          </a:p>
        </p:txBody>
      </p:sp>
      <p:sp>
        <p:nvSpPr>
          <p:cNvPr id="40" name="圆角矩形 39"/>
          <p:cNvSpPr/>
          <p:nvPr/>
        </p:nvSpPr>
        <p:spPr>
          <a:xfrm>
            <a:off x="2411761" y="3541873"/>
            <a:ext cx="5112568" cy="6666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Unicode MS" panose="020B0604020202020204" pitchFamily="34" charset="-122"/>
              </a:rPr>
              <a:t>非均相本体聚合</a:t>
            </a:r>
            <a:r>
              <a:rPr lang="en-US" altLang="zh-CN" sz="3200" dirty="0">
                <a:latin typeface="楷体" panose="02010609060101010101" pitchFamily="49" charset="-122"/>
                <a:ea typeface="楷体" panose="02010609060101010101" pitchFamily="49" charset="-122"/>
                <a:cs typeface="Arial Unicode MS" panose="020B0604020202020204" pitchFamily="34" charset="-122"/>
              </a:rPr>
              <a:t>—PVC</a:t>
            </a:r>
            <a:r>
              <a:rPr lang="zh-CN" altLang="en-US" sz="3200" dirty="0">
                <a:latin typeface="楷体" panose="02010609060101010101" pitchFamily="49" charset="-122"/>
                <a:ea typeface="楷体" panose="02010609060101010101" pitchFamily="49" charset="-122"/>
                <a:cs typeface="Arial Unicode MS" panose="020B0604020202020204" pitchFamily="34" charset="-122"/>
              </a:rPr>
              <a:t>生产</a:t>
            </a:r>
          </a:p>
        </p:txBody>
      </p:sp>
      <p:sp>
        <p:nvSpPr>
          <p:cNvPr id="41" name="圆角矩形 40"/>
          <p:cNvSpPr/>
          <p:nvPr/>
        </p:nvSpPr>
        <p:spPr>
          <a:xfrm>
            <a:off x="2411761" y="4509120"/>
            <a:ext cx="5112568" cy="6666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Unicode MS" panose="020B0604020202020204" pitchFamily="34" charset="-122"/>
              </a:rPr>
              <a:t>本体浇铸聚合</a:t>
            </a:r>
            <a:r>
              <a:rPr lang="en-US" altLang="zh-CN" sz="3200" dirty="0">
                <a:latin typeface="楷体" panose="02010609060101010101" pitchFamily="49" charset="-122"/>
                <a:ea typeface="楷体" panose="02010609060101010101" pitchFamily="49" charset="-122"/>
                <a:cs typeface="Arial Unicode MS" panose="020B0604020202020204" pitchFamily="34" charset="-122"/>
              </a:rPr>
              <a:t>—PMMA</a:t>
            </a:r>
            <a:r>
              <a:rPr lang="zh-CN" altLang="en-US" sz="3200" dirty="0">
                <a:latin typeface="楷体" panose="02010609060101010101" pitchFamily="49" charset="-122"/>
                <a:ea typeface="楷体" panose="02010609060101010101" pitchFamily="49" charset="-122"/>
                <a:cs typeface="Arial Unicode MS" panose="020B0604020202020204" pitchFamily="34" charset="-122"/>
              </a:rPr>
              <a:t>生产</a:t>
            </a:r>
          </a:p>
        </p:txBody>
      </p:sp>
    </p:spTree>
    <p:extLst>
      <p:ext uri="{BB962C8B-B14F-4D97-AF65-F5344CB8AC3E}">
        <p14:creationId xmlns:p14="http://schemas.microsoft.com/office/powerpoint/2010/main" val="293579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10" name="对角圆角矩形 9"/>
          <p:cNvSpPr/>
          <p:nvPr/>
        </p:nvSpPr>
        <p:spPr>
          <a:xfrm>
            <a:off x="539552" y="260648"/>
            <a:ext cx="5616624" cy="1368152"/>
          </a:xfrm>
          <a:prstGeom prst="round2DiagRect">
            <a:avLst>
              <a:gd name="adj1" fmla="val 50000"/>
              <a:gd name="adj2" fmla="val 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4000" dirty="0">
                <a:latin typeface="楷体" panose="02010609060101010101" pitchFamily="49" charset="-122"/>
                <a:ea typeface="楷体" panose="02010609060101010101" pitchFamily="49" charset="-122"/>
                <a:cs typeface="Arial" panose="020B0604020202020204" pitchFamily="34" charset="0"/>
              </a:rPr>
              <a:t>3.2 PE</a:t>
            </a:r>
            <a:r>
              <a:rPr lang="zh-CN" altLang="en-US" sz="4000" dirty="0">
                <a:latin typeface="楷体" panose="02010609060101010101" pitchFamily="49" charset="-122"/>
                <a:ea typeface="楷体" panose="02010609060101010101" pitchFamily="49" charset="-122"/>
                <a:cs typeface="Arial" panose="020B0604020202020204" pitchFamily="34" charset="0"/>
              </a:rPr>
              <a:t>生产</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4640" t="6153" r="4640" b="15224"/>
          <a:stretch/>
        </p:blipFill>
        <p:spPr>
          <a:xfrm>
            <a:off x="323528" y="2420888"/>
            <a:ext cx="5317512" cy="3456383"/>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4840" t="4850" r="7497" b="1701"/>
          <a:stretch/>
        </p:blipFill>
        <p:spPr>
          <a:xfrm>
            <a:off x="5652120" y="1988840"/>
            <a:ext cx="3312368" cy="4466678"/>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26652" r="29873"/>
          <a:stretch/>
        </p:blipFill>
        <p:spPr>
          <a:xfrm>
            <a:off x="5666701" y="260648"/>
            <a:ext cx="2952328" cy="4049888"/>
          </a:xfrm>
          <a:prstGeom prst="rect">
            <a:avLst/>
          </a:prstGeom>
        </p:spPr>
      </p:pic>
    </p:spTree>
    <p:extLst>
      <p:ext uri="{BB962C8B-B14F-4D97-AF65-F5344CB8AC3E}">
        <p14:creationId xmlns:p14="http://schemas.microsoft.com/office/powerpoint/2010/main" val="1245300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PE</a:t>
            </a:r>
            <a:r>
              <a:rPr lang="zh-CN" altLang="en-US" sz="3200" dirty="0">
                <a:latin typeface="楷体" panose="02010609060101010101" pitchFamily="49" charset="-122"/>
                <a:ea typeface="楷体" panose="02010609060101010101" pitchFamily="49" charset="-122"/>
                <a:cs typeface="Arial" panose="020B0604020202020204" pitchFamily="34" charset="0"/>
              </a:rPr>
              <a:t>特点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en-US" altLang="zh-CN" sz="3200" dirty="0">
                <a:solidFill>
                  <a:schemeClr val="tx1"/>
                </a:solidFill>
                <a:latin typeface="楷体" panose="02010609060101010101" pitchFamily="49" charset="-122"/>
                <a:ea typeface="楷体" panose="02010609060101010101" pitchFamily="49" charset="-122"/>
              </a:rPr>
              <a:t>HDPE</a:t>
            </a:r>
            <a:r>
              <a:rPr lang="zh-CN" altLang="en-US" sz="3200" dirty="0">
                <a:solidFill>
                  <a:schemeClr val="tx1"/>
                </a:solidFill>
                <a:latin typeface="楷体" panose="02010609060101010101" pitchFamily="49" charset="-122"/>
                <a:ea typeface="楷体" panose="02010609060101010101" pitchFamily="49" charset="-122"/>
              </a:rPr>
              <a:t>线型、少量短支链</a:t>
            </a:r>
            <a:endParaRPr lang="en-US" altLang="zh-CN" sz="3200" dirty="0">
              <a:solidFill>
                <a:schemeClr val="tx1"/>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较</a:t>
            </a:r>
            <a:r>
              <a:rPr lang="en-US" altLang="zh-CN" sz="3200" dirty="0">
                <a:solidFill>
                  <a:schemeClr val="tx1"/>
                </a:solidFill>
                <a:latin typeface="楷体" panose="02010609060101010101" pitchFamily="49" charset="-122"/>
                <a:ea typeface="楷体" panose="02010609060101010101" pitchFamily="49" charset="-122"/>
              </a:rPr>
              <a:t>LDPE</a:t>
            </a:r>
            <a:r>
              <a:rPr lang="zh-CN" altLang="en-US" sz="3200" dirty="0">
                <a:solidFill>
                  <a:schemeClr val="tx1"/>
                </a:solidFill>
                <a:latin typeface="楷体" panose="02010609060101010101" pitchFamily="49" charset="-122"/>
                <a:ea typeface="楷体" panose="02010609060101010101" pitchFamily="49" charset="-122"/>
              </a:rPr>
              <a:t>密度大、结晶度高、硬度高、软化点高</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en-US" altLang="zh-CN" sz="3200" dirty="0">
                <a:solidFill>
                  <a:schemeClr val="tx1"/>
                </a:solidFill>
                <a:latin typeface="楷体" panose="02010609060101010101" pitchFamily="49" charset="-122"/>
                <a:ea typeface="楷体" panose="02010609060101010101" pitchFamily="49" charset="-122"/>
              </a:rPr>
              <a:t>LLDPE</a:t>
            </a:r>
            <a:r>
              <a:rPr lang="zh-CN" altLang="en-US" sz="3200" dirty="0">
                <a:solidFill>
                  <a:schemeClr val="tx1"/>
                </a:solidFill>
                <a:latin typeface="楷体" panose="02010609060101010101" pitchFamily="49" charset="-122"/>
                <a:ea typeface="楷体" panose="02010609060101010101" pitchFamily="49" charset="-122"/>
              </a:rPr>
              <a:t>：无规分布短支链</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en-US" altLang="zh-CN" sz="3200" dirty="0">
                <a:solidFill>
                  <a:schemeClr val="tx1"/>
                </a:solidFill>
                <a:latin typeface="楷体" panose="02010609060101010101" pitchFamily="49" charset="-122"/>
                <a:ea typeface="楷体" panose="02010609060101010101" pitchFamily="49" charset="-122"/>
              </a:rPr>
              <a:t>UHMWPE:</a:t>
            </a:r>
            <a:r>
              <a:rPr lang="zh-CN" altLang="en-US" sz="3200" dirty="0">
                <a:solidFill>
                  <a:schemeClr val="tx1"/>
                </a:solidFill>
                <a:latin typeface="楷体" panose="02010609060101010101" pitchFamily="49" charset="-122"/>
                <a:ea typeface="楷体" panose="02010609060101010101" pitchFamily="49" charset="-122"/>
              </a:rPr>
              <a:t>超高分子量</a:t>
            </a:r>
          </a:p>
        </p:txBody>
      </p:sp>
    </p:spTree>
    <p:extLst>
      <p:ext uri="{BB962C8B-B14F-4D97-AF65-F5344CB8AC3E}">
        <p14:creationId xmlns:p14="http://schemas.microsoft.com/office/powerpoint/2010/main" val="319751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grpSp>
        <p:nvGrpSpPr>
          <p:cNvPr id="11" name="组合 10">
            <a:extLst>
              <a:ext uri="{FF2B5EF4-FFF2-40B4-BE49-F238E27FC236}">
                <a16:creationId xmlns:a16="http://schemas.microsoft.com/office/drawing/2014/main" id="{FC653339-4D50-469D-8D1F-B40928D5B283}"/>
              </a:ext>
            </a:extLst>
          </p:cNvPr>
          <p:cNvGrpSpPr/>
          <p:nvPr/>
        </p:nvGrpSpPr>
        <p:grpSpPr>
          <a:xfrm>
            <a:off x="340690" y="1721798"/>
            <a:ext cx="1896533" cy="2658533"/>
            <a:chOff x="711200" y="825500"/>
            <a:chExt cx="1422400" cy="1993900"/>
          </a:xfrm>
        </p:grpSpPr>
        <p:sp>
          <p:nvSpPr>
            <p:cNvPr id="12" name="矩形 11">
              <a:extLst>
                <a:ext uri="{FF2B5EF4-FFF2-40B4-BE49-F238E27FC236}">
                  <a16:creationId xmlns:a16="http://schemas.microsoft.com/office/drawing/2014/main" id="{11BDD877-80EE-475D-A134-C1CFA044F4B7}"/>
                </a:ext>
              </a:extLst>
            </p:cNvPr>
            <p:cNvSpPr/>
            <p:nvPr/>
          </p:nvSpPr>
          <p:spPr>
            <a:xfrm>
              <a:off x="711200" y="825500"/>
              <a:ext cx="1422400" cy="1993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 name="任意多边形: 形状 12">
              <a:extLst>
                <a:ext uri="{FF2B5EF4-FFF2-40B4-BE49-F238E27FC236}">
                  <a16:creationId xmlns:a16="http://schemas.microsoft.com/office/drawing/2014/main" id="{F4082BD0-EB5F-4EDD-BA91-218DC5C4FAB6}"/>
                </a:ext>
              </a:extLst>
            </p:cNvPr>
            <p:cNvSpPr/>
            <p:nvPr/>
          </p:nvSpPr>
          <p:spPr>
            <a:xfrm>
              <a:off x="889000" y="1079500"/>
              <a:ext cx="425450" cy="556683"/>
            </a:xfrm>
            <a:custGeom>
              <a:avLst/>
              <a:gdLst>
                <a:gd name="connsiteX0" fmla="*/ 0 w 425450"/>
                <a:gd name="connsiteY0" fmla="*/ 0 h 556683"/>
                <a:gd name="connsiteX1" fmla="*/ 146050 w 425450"/>
                <a:gd name="connsiteY1" fmla="*/ 57150 h 556683"/>
                <a:gd name="connsiteX2" fmla="*/ 190500 w 425450"/>
                <a:gd name="connsiteY2" fmla="*/ 247650 h 556683"/>
                <a:gd name="connsiteX3" fmla="*/ 190500 w 425450"/>
                <a:gd name="connsiteY3" fmla="*/ 514350 h 556683"/>
                <a:gd name="connsiteX4" fmla="*/ 425450 w 425450"/>
                <a:gd name="connsiteY4" fmla="*/ 552450 h 556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556683">
                  <a:moveTo>
                    <a:pt x="0" y="0"/>
                  </a:moveTo>
                  <a:cubicBezTo>
                    <a:pt x="57150" y="7937"/>
                    <a:pt x="114300" y="15875"/>
                    <a:pt x="146050" y="57150"/>
                  </a:cubicBezTo>
                  <a:cubicBezTo>
                    <a:pt x="177800" y="98425"/>
                    <a:pt x="183092" y="171450"/>
                    <a:pt x="190500" y="247650"/>
                  </a:cubicBezTo>
                  <a:cubicBezTo>
                    <a:pt x="197908" y="323850"/>
                    <a:pt x="151342" y="463550"/>
                    <a:pt x="190500" y="514350"/>
                  </a:cubicBezTo>
                  <a:cubicBezTo>
                    <a:pt x="229658" y="565150"/>
                    <a:pt x="327554" y="558800"/>
                    <a:pt x="425450" y="5524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4" name="任意多边形: 形状 13">
              <a:extLst>
                <a:ext uri="{FF2B5EF4-FFF2-40B4-BE49-F238E27FC236}">
                  <a16:creationId xmlns:a16="http://schemas.microsoft.com/office/drawing/2014/main" id="{29372CF1-47DE-41A7-8127-78CB809F6EBC}"/>
                </a:ext>
              </a:extLst>
            </p:cNvPr>
            <p:cNvSpPr/>
            <p:nvPr/>
          </p:nvSpPr>
          <p:spPr>
            <a:xfrm>
              <a:off x="1096252" y="1283627"/>
              <a:ext cx="626849" cy="1027773"/>
            </a:xfrm>
            <a:custGeom>
              <a:avLst/>
              <a:gdLst>
                <a:gd name="connsiteX0" fmla="*/ 357898 w 626849"/>
                <a:gd name="connsiteY0" fmla="*/ 5423 h 1027773"/>
                <a:gd name="connsiteX1" fmla="*/ 599198 w 626849"/>
                <a:gd name="connsiteY1" fmla="*/ 62573 h 1027773"/>
                <a:gd name="connsiteX2" fmla="*/ 567448 w 626849"/>
                <a:gd name="connsiteY2" fmla="*/ 449923 h 1027773"/>
                <a:gd name="connsiteX3" fmla="*/ 116598 w 626849"/>
                <a:gd name="connsiteY3" fmla="*/ 532473 h 1027773"/>
                <a:gd name="connsiteX4" fmla="*/ 2298 w 626849"/>
                <a:gd name="connsiteY4" fmla="*/ 824573 h 1027773"/>
                <a:gd name="connsiteX5" fmla="*/ 186448 w 626849"/>
                <a:gd name="connsiteY5" fmla="*/ 1027773 h 10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849" h="1027773">
                  <a:moveTo>
                    <a:pt x="357898" y="5423"/>
                  </a:moveTo>
                  <a:cubicBezTo>
                    <a:pt x="461085" y="-3044"/>
                    <a:pt x="564273" y="-11510"/>
                    <a:pt x="599198" y="62573"/>
                  </a:cubicBezTo>
                  <a:cubicBezTo>
                    <a:pt x="634123" y="136656"/>
                    <a:pt x="647881" y="371606"/>
                    <a:pt x="567448" y="449923"/>
                  </a:cubicBezTo>
                  <a:cubicBezTo>
                    <a:pt x="487015" y="528240"/>
                    <a:pt x="210790" y="470031"/>
                    <a:pt x="116598" y="532473"/>
                  </a:cubicBezTo>
                  <a:cubicBezTo>
                    <a:pt x="22406" y="594915"/>
                    <a:pt x="-9344" y="742023"/>
                    <a:pt x="2298" y="824573"/>
                  </a:cubicBezTo>
                  <a:cubicBezTo>
                    <a:pt x="13940" y="907123"/>
                    <a:pt x="100194" y="967448"/>
                    <a:pt x="186448" y="10277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5" name="任意多边形: 形状 14">
              <a:extLst>
                <a:ext uri="{FF2B5EF4-FFF2-40B4-BE49-F238E27FC236}">
                  <a16:creationId xmlns:a16="http://schemas.microsoft.com/office/drawing/2014/main" id="{D08E6F22-ACA8-4332-8362-3BF0DF2A249A}"/>
                </a:ext>
              </a:extLst>
            </p:cNvPr>
            <p:cNvSpPr/>
            <p:nvPr/>
          </p:nvSpPr>
          <p:spPr>
            <a:xfrm>
              <a:off x="1422400" y="1981200"/>
              <a:ext cx="452367" cy="666750"/>
            </a:xfrm>
            <a:custGeom>
              <a:avLst/>
              <a:gdLst>
                <a:gd name="connsiteX0" fmla="*/ 304800 w 452367"/>
                <a:gd name="connsiteY0" fmla="*/ 666750 h 666750"/>
                <a:gd name="connsiteX1" fmla="*/ 450850 w 452367"/>
                <a:gd name="connsiteY1" fmla="*/ 406400 h 666750"/>
                <a:gd name="connsiteX2" fmla="*/ 361950 w 452367"/>
                <a:gd name="connsiteY2" fmla="*/ 234950 h 666750"/>
                <a:gd name="connsiteX3" fmla="*/ 76200 w 452367"/>
                <a:gd name="connsiteY3" fmla="*/ 171450 h 666750"/>
                <a:gd name="connsiteX4" fmla="*/ 0 w 452367"/>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367" h="666750">
                  <a:moveTo>
                    <a:pt x="304800" y="666750"/>
                  </a:moveTo>
                  <a:cubicBezTo>
                    <a:pt x="373062" y="572558"/>
                    <a:pt x="441325" y="478367"/>
                    <a:pt x="450850" y="406400"/>
                  </a:cubicBezTo>
                  <a:cubicBezTo>
                    <a:pt x="460375" y="334433"/>
                    <a:pt x="424392" y="274108"/>
                    <a:pt x="361950" y="234950"/>
                  </a:cubicBezTo>
                  <a:cubicBezTo>
                    <a:pt x="299508" y="195792"/>
                    <a:pt x="136525" y="210608"/>
                    <a:pt x="76200" y="171450"/>
                  </a:cubicBezTo>
                  <a:cubicBezTo>
                    <a:pt x="15875" y="132292"/>
                    <a:pt x="7937" y="66146"/>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6" name="任意多边形: 形状 15">
              <a:extLst>
                <a:ext uri="{FF2B5EF4-FFF2-40B4-BE49-F238E27FC236}">
                  <a16:creationId xmlns:a16="http://schemas.microsoft.com/office/drawing/2014/main" id="{248EBBBE-8117-4F20-B998-312BD0B9483B}"/>
                </a:ext>
              </a:extLst>
            </p:cNvPr>
            <p:cNvSpPr/>
            <p:nvPr/>
          </p:nvSpPr>
          <p:spPr>
            <a:xfrm>
              <a:off x="1306921" y="1024081"/>
              <a:ext cx="636183" cy="888807"/>
            </a:xfrm>
            <a:custGeom>
              <a:avLst/>
              <a:gdLst>
                <a:gd name="connsiteX0" fmla="*/ 115479 w 636183"/>
                <a:gd name="connsiteY0" fmla="*/ 404669 h 888807"/>
                <a:gd name="connsiteX1" fmla="*/ 1179 w 636183"/>
                <a:gd name="connsiteY1" fmla="*/ 163369 h 888807"/>
                <a:gd name="connsiteX2" fmla="*/ 178979 w 636183"/>
                <a:gd name="connsiteY2" fmla="*/ 17319 h 888807"/>
                <a:gd name="connsiteX3" fmla="*/ 528229 w 636183"/>
                <a:gd name="connsiteY3" fmla="*/ 55419 h 888807"/>
                <a:gd name="connsiteX4" fmla="*/ 629829 w 636183"/>
                <a:gd name="connsiteY4" fmla="*/ 487219 h 888807"/>
                <a:gd name="connsiteX5" fmla="*/ 604429 w 636183"/>
                <a:gd name="connsiteY5" fmla="*/ 836469 h 888807"/>
                <a:gd name="connsiteX6" fmla="*/ 432979 w 636183"/>
                <a:gd name="connsiteY6" fmla="*/ 880919 h 88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183" h="888807">
                  <a:moveTo>
                    <a:pt x="115479" y="404669"/>
                  </a:moveTo>
                  <a:cubicBezTo>
                    <a:pt x="53037" y="316298"/>
                    <a:pt x="-9404" y="227927"/>
                    <a:pt x="1179" y="163369"/>
                  </a:cubicBezTo>
                  <a:cubicBezTo>
                    <a:pt x="11762" y="98811"/>
                    <a:pt x="91137" y="35311"/>
                    <a:pt x="178979" y="17319"/>
                  </a:cubicBezTo>
                  <a:cubicBezTo>
                    <a:pt x="266821" y="-673"/>
                    <a:pt x="453087" y="-22898"/>
                    <a:pt x="528229" y="55419"/>
                  </a:cubicBezTo>
                  <a:cubicBezTo>
                    <a:pt x="603371" y="133736"/>
                    <a:pt x="617129" y="357044"/>
                    <a:pt x="629829" y="487219"/>
                  </a:cubicBezTo>
                  <a:cubicBezTo>
                    <a:pt x="642529" y="617394"/>
                    <a:pt x="637237" y="770852"/>
                    <a:pt x="604429" y="836469"/>
                  </a:cubicBezTo>
                  <a:cubicBezTo>
                    <a:pt x="571621" y="902086"/>
                    <a:pt x="502300" y="891502"/>
                    <a:pt x="432979" y="88091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7" name="任意多边形: 形状 16">
              <a:extLst>
                <a:ext uri="{FF2B5EF4-FFF2-40B4-BE49-F238E27FC236}">
                  <a16:creationId xmlns:a16="http://schemas.microsoft.com/office/drawing/2014/main" id="{CF1AC5EF-0B59-40C5-944B-D00805C1213E}"/>
                </a:ext>
              </a:extLst>
            </p:cNvPr>
            <p:cNvSpPr/>
            <p:nvPr/>
          </p:nvSpPr>
          <p:spPr>
            <a:xfrm>
              <a:off x="870762" y="1822450"/>
              <a:ext cx="676768" cy="712356"/>
            </a:xfrm>
            <a:custGeom>
              <a:avLst/>
              <a:gdLst>
                <a:gd name="connsiteX0" fmla="*/ 119838 w 676768"/>
                <a:gd name="connsiteY0" fmla="*/ 0 h 712356"/>
                <a:gd name="connsiteX1" fmla="*/ 5538 w 676768"/>
                <a:gd name="connsiteY1" fmla="*/ 158750 h 712356"/>
                <a:gd name="connsiteX2" fmla="*/ 49988 w 676768"/>
                <a:gd name="connsiteY2" fmla="*/ 647700 h 712356"/>
                <a:gd name="connsiteX3" fmla="*/ 323038 w 676768"/>
                <a:gd name="connsiteY3" fmla="*/ 704850 h 712356"/>
                <a:gd name="connsiteX4" fmla="*/ 634188 w 676768"/>
                <a:gd name="connsiteY4" fmla="*/ 628650 h 712356"/>
                <a:gd name="connsiteX5" fmla="*/ 665938 w 676768"/>
                <a:gd name="connsiteY5" fmla="*/ 527050 h 71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68" h="712356">
                  <a:moveTo>
                    <a:pt x="119838" y="0"/>
                  </a:moveTo>
                  <a:cubicBezTo>
                    <a:pt x="68509" y="25400"/>
                    <a:pt x="17180" y="50800"/>
                    <a:pt x="5538" y="158750"/>
                  </a:cubicBezTo>
                  <a:cubicBezTo>
                    <a:pt x="-6104" y="266700"/>
                    <a:pt x="-2929" y="556683"/>
                    <a:pt x="49988" y="647700"/>
                  </a:cubicBezTo>
                  <a:cubicBezTo>
                    <a:pt x="102905" y="738717"/>
                    <a:pt x="225671" y="708025"/>
                    <a:pt x="323038" y="704850"/>
                  </a:cubicBezTo>
                  <a:cubicBezTo>
                    <a:pt x="420405" y="701675"/>
                    <a:pt x="577038" y="658283"/>
                    <a:pt x="634188" y="628650"/>
                  </a:cubicBezTo>
                  <a:cubicBezTo>
                    <a:pt x="691338" y="599017"/>
                    <a:pt x="678638" y="563033"/>
                    <a:pt x="665938" y="5270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18" name="组合 17">
            <a:extLst>
              <a:ext uri="{FF2B5EF4-FFF2-40B4-BE49-F238E27FC236}">
                <a16:creationId xmlns:a16="http://schemas.microsoft.com/office/drawing/2014/main" id="{A200C7D9-2504-4AA5-8BA9-6A5877DD781B}"/>
              </a:ext>
            </a:extLst>
          </p:cNvPr>
          <p:cNvGrpSpPr/>
          <p:nvPr/>
        </p:nvGrpSpPr>
        <p:grpSpPr>
          <a:xfrm>
            <a:off x="2599815" y="1710211"/>
            <a:ext cx="1896533" cy="2658533"/>
            <a:chOff x="2351798" y="825500"/>
            <a:chExt cx="1422400" cy="1993900"/>
          </a:xfrm>
        </p:grpSpPr>
        <p:grpSp>
          <p:nvGrpSpPr>
            <p:cNvPr id="19" name="组合 18">
              <a:extLst>
                <a:ext uri="{FF2B5EF4-FFF2-40B4-BE49-F238E27FC236}">
                  <a16:creationId xmlns:a16="http://schemas.microsoft.com/office/drawing/2014/main" id="{95A819AA-6609-4FC7-8EDB-EDD937F055CB}"/>
                </a:ext>
              </a:extLst>
            </p:cNvPr>
            <p:cNvGrpSpPr/>
            <p:nvPr/>
          </p:nvGrpSpPr>
          <p:grpSpPr>
            <a:xfrm>
              <a:off x="2351798" y="825500"/>
              <a:ext cx="1422400" cy="1993900"/>
              <a:chOff x="711200" y="825500"/>
              <a:chExt cx="1422400" cy="1993900"/>
            </a:xfrm>
          </p:grpSpPr>
          <p:sp>
            <p:nvSpPr>
              <p:cNvPr id="29" name="矩形 28">
                <a:extLst>
                  <a:ext uri="{FF2B5EF4-FFF2-40B4-BE49-F238E27FC236}">
                    <a16:creationId xmlns:a16="http://schemas.microsoft.com/office/drawing/2014/main" id="{46EDC038-2375-450B-BA44-CD5896EC783F}"/>
                  </a:ext>
                </a:extLst>
              </p:cNvPr>
              <p:cNvSpPr/>
              <p:nvPr/>
            </p:nvSpPr>
            <p:spPr>
              <a:xfrm>
                <a:off x="711200" y="825500"/>
                <a:ext cx="1422400" cy="1993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30" name="任意多边形: 形状 29">
                <a:extLst>
                  <a:ext uri="{FF2B5EF4-FFF2-40B4-BE49-F238E27FC236}">
                    <a16:creationId xmlns:a16="http://schemas.microsoft.com/office/drawing/2014/main" id="{5804BB30-7F02-484C-952D-13A5A365D55D}"/>
                  </a:ext>
                </a:extLst>
              </p:cNvPr>
              <p:cNvSpPr/>
              <p:nvPr/>
            </p:nvSpPr>
            <p:spPr>
              <a:xfrm>
                <a:off x="889000" y="1079500"/>
                <a:ext cx="425450" cy="556683"/>
              </a:xfrm>
              <a:custGeom>
                <a:avLst/>
                <a:gdLst>
                  <a:gd name="connsiteX0" fmla="*/ 0 w 425450"/>
                  <a:gd name="connsiteY0" fmla="*/ 0 h 556683"/>
                  <a:gd name="connsiteX1" fmla="*/ 146050 w 425450"/>
                  <a:gd name="connsiteY1" fmla="*/ 57150 h 556683"/>
                  <a:gd name="connsiteX2" fmla="*/ 190500 w 425450"/>
                  <a:gd name="connsiteY2" fmla="*/ 247650 h 556683"/>
                  <a:gd name="connsiteX3" fmla="*/ 190500 w 425450"/>
                  <a:gd name="connsiteY3" fmla="*/ 514350 h 556683"/>
                  <a:gd name="connsiteX4" fmla="*/ 425450 w 425450"/>
                  <a:gd name="connsiteY4" fmla="*/ 552450 h 556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556683">
                    <a:moveTo>
                      <a:pt x="0" y="0"/>
                    </a:moveTo>
                    <a:cubicBezTo>
                      <a:pt x="57150" y="7937"/>
                      <a:pt x="114300" y="15875"/>
                      <a:pt x="146050" y="57150"/>
                    </a:cubicBezTo>
                    <a:cubicBezTo>
                      <a:pt x="177800" y="98425"/>
                      <a:pt x="183092" y="171450"/>
                      <a:pt x="190500" y="247650"/>
                    </a:cubicBezTo>
                    <a:cubicBezTo>
                      <a:pt x="197908" y="323850"/>
                      <a:pt x="151342" y="463550"/>
                      <a:pt x="190500" y="514350"/>
                    </a:cubicBezTo>
                    <a:cubicBezTo>
                      <a:pt x="229658" y="565150"/>
                      <a:pt x="327554" y="558800"/>
                      <a:pt x="425450" y="5524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31" name="任意多边形: 形状 30">
                <a:extLst>
                  <a:ext uri="{FF2B5EF4-FFF2-40B4-BE49-F238E27FC236}">
                    <a16:creationId xmlns:a16="http://schemas.microsoft.com/office/drawing/2014/main" id="{D72F66A8-F1B2-43F1-ADFF-8EB6F310B20D}"/>
                  </a:ext>
                </a:extLst>
              </p:cNvPr>
              <p:cNvSpPr/>
              <p:nvPr/>
            </p:nvSpPr>
            <p:spPr>
              <a:xfrm>
                <a:off x="1096252" y="1283627"/>
                <a:ext cx="626849" cy="1027773"/>
              </a:xfrm>
              <a:custGeom>
                <a:avLst/>
                <a:gdLst>
                  <a:gd name="connsiteX0" fmla="*/ 357898 w 626849"/>
                  <a:gd name="connsiteY0" fmla="*/ 5423 h 1027773"/>
                  <a:gd name="connsiteX1" fmla="*/ 599198 w 626849"/>
                  <a:gd name="connsiteY1" fmla="*/ 62573 h 1027773"/>
                  <a:gd name="connsiteX2" fmla="*/ 567448 w 626849"/>
                  <a:gd name="connsiteY2" fmla="*/ 449923 h 1027773"/>
                  <a:gd name="connsiteX3" fmla="*/ 116598 w 626849"/>
                  <a:gd name="connsiteY3" fmla="*/ 532473 h 1027773"/>
                  <a:gd name="connsiteX4" fmla="*/ 2298 w 626849"/>
                  <a:gd name="connsiteY4" fmla="*/ 824573 h 1027773"/>
                  <a:gd name="connsiteX5" fmla="*/ 186448 w 626849"/>
                  <a:gd name="connsiteY5" fmla="*/ 1027773 h 10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849" h="1027773">
                    <a:moveTo>
                      <a:pt x="357898" y="5423"/>
                    </a:moveTo>
                    <a:cubicBezTo>
                      <a:pt x="461085" y="-3044"/>
                      <a:pt x="564273" y="-11510"/>
                      <a:pt x="599198" y="62573"/>
                    </a:cubicBezTo>
                    <a:cubicBezTo>
                      <a:pt x="634123" y="136656"/>
                      <a:pt x="647881" y="371606"/>
                      <a:pt x="567448" y="449923"/>
                    </a:cubicBezTo>
                    <a:cubicBezTo>
                      <a:pt x="487015" y="528240"/>
                      <a:pt x="210790" y="470031"/>
                      <a:pt x="116598" y="532473"/>
                    </a:cubicBezTo>
                    <a:cubicBezTo>
                      <a:pt x="22406" y="594915"/>
                      <a:pt x="-9344" y="742023"/>
                      <a:pt x="2298" y="824573"/>
                    </a:cubicBezTo>
                    <a:cubicBezTo>
                      <a:pt x="13940" y="907123"/>
                      <a:pt x="100194" y="967448"/>
                      <a:pt x="186448" y="10277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32" name="任意多边形: 形状 31">
                <a:extLst>
                  <a:ext uri="{FF2B5EF4-FFF2-40B4-BE49-F238E27FC236}">
                    <a16:creationId xmlns:a16="http://schemas.microsoft.com/office/drawing/2014/main" id="{08370CC9-FD19-459E-B89F-73DC408C62C1}"/>
                  </a:ext>
                </a:extLst>
              </p:cNvPr>
              <p:cNvSpPr/>
              <p:nvPr/>
            </p:nvSpPr>
            <p:spPr>
              <a:xfrm>
                <a:off x="1422400" y="1981200"/>
                <a:ext cx="452367" cy="666750"/>
              </a:xfrm>
              <a:custGeom>
                <a:avLst/>
                <a:gdLst>
                  <a:gd name="connsiteX0" fmla="*/ 304800 w 452367"/>
                  <a:gd name="connsiteY0" fmla="*/ 666750 h 666750"/>
                  <a:gd name="connsiteX1" fmla="*/ 450850 w 452367"/>
                  <a:gd name="connsiteY1" fmla="*/ 406400 h 666750"/>
                  <a:gd name="connsiteX2" fmla="*/ 361950 w 452367"/>
                  <a:gd name="connsiteY2" fmla="*/ 234950 h 666750"/>
                  <a:gd name="connsiteX3" fmla="*/ 76200 w 452367"/>
                  <a:gd name="connsiteY3" fmla="*/ 171450 h 666750"/>
                  <a:gd name="connsiteX4" fmla="*/ 0 w 452367"/>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367" h="666750">
                    <a:moveTo>
                      <a:pt x="304800" y="666750"/>
                    </a:moveTo>
                    <a:cubicBezTo>
                      <a:pt x="373062" y="572558"/>
                      <a:pt x="441325" y="478367"/>
                      <a:pt x="450850" y="406400"/>
                    </a:cubicBezTo>
                    <a:cubicBezTo>
                      <a:pt x="460375" y="334433"/>
                      <a:pt x="424392" y="274108"/>
                      <a:pt x="361950" y="234950"/>
                    </a:cubicBezTo>
                    <a:cubicBezTo>
                      <a:pt x="299508" y="195792"/>
                      <a:pt x="136525" y="210608"/>
                      <a:pt x="76200" y="171450"/>
                    </a:cubicBezTo>
                    <a:cubicBezTo>
                      <a:pt x="15875" y="132292"/>
                      <a:pt x="7937" y="66146"/>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33" name="任意多边形: 形状 32">
                <a:extLst>
                  <a:ext uri="{FF2B5EF4-FFF2-40B4-BE49-F238E27FC236}">
                    <a16:creationId xmlns:a16="http://schemas.microsoft.com/office/drawing/2014/main" id="{BE9A4560-AD38-4356-9897-07605FD43F86}"/>
                  </a:ext>
                </a:extLst>
              </p:cNvPr>
              <p:cNvSpPr/>
              <p:nvPr/>
            </p:nvSpPr>
            <p:spPr>
              <a:xfrm>
                <a:off x="1306921" y="1024081"/>
                <a:ext cx="636183" cy="888807"/>
              </a:xfrm>
              <a:custGeom>
                <a:avLst/>
                <a:gdLst>
                  <a:gd name="connsiteX0" fmla="*/ 115479 w 636183"/>
                  <a:gd name="connsiteY0" fmla="*/ 404669 h 888807"/>
                  <a:gd name="connsiteX1" fmla="*/ 1179 w 636183"/>
                  <a:gd name="connsiteY1" fmla="*/ 163369 h 888807"/>
                  <a:gd name="connsiteX2" fmla="*/ 178979 w 636183"/>
                  <a:gd name="connsiteY2" fmla="*/ 17319 h 888807"/>
                  <a:gd name="connsiteX3" fmla="*/ 528229 w 636183"/>
                  <a:gd name="connsiteY3" fmla="*/ 55419 h 888807"/>
                  <a:gd name="connsiteX4" fmla="*/ 629829 w 636183"/>
                  <a:gd name="connsiteY4" fmla="*/ 487219 h 888807"/>
                  <a:gd name="connsiteX5" fmla="*/ 604429 w 636183"/>
                  <a:gd name="connsiteY5" fmla="*/ 836469 h 888807"/>
                  <a:gd name="connsiteX6" fmla="*/ 432979 w 636183"/>
                  <a:gd name="connsiteY6" fmla="*/ 880919 h 88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183" h="888807">
                    <a:moveTo>
                      <a:pt x="115479" y="404669"/>
                    </a:moveTo>
                    <a:cubicBezTo>
                      <a:pt x="53037" y="316298"/>
                      <a:pt x="-9404" y="227927"/>
                      <a:pt x="1179" y="163369"/>
                    </a:cubicBezTo>
                    <a:cubicBezTo>
                      <a:pt x="11762" y="98811"/>
                      <a:pt x="91137" y="35311"/>
                      <a:pt x="178979" y="17319"/>
                    </a:cubicBezTo>
                    <a:cubicBezTo>
                      <a:pt x="266821" y="-673"/>
                      <a:pt x="453087" y="-22898"/>
                      <a:pt x="528229" y="55419"/>
                    </a:cubicBezTo>
                    <a:cubicBezTo>
                      <a:pt x="603371" y="133736"/>
                      <a:pt x="617129" y="357044"/>
                      <a:pt x="629829" y="487219"/>
                    </a:cubicBezTo>
                    <a:cubicBezTo>
                      <a:pt x="642529" y="617394"/>
                      <a:pt x="637237" y="770852"/>
                      <a:pt x="604429" y="836469"/>
                    </a:cubicBezTo>
                    <a:cubicBezTo>
                      <a:pt x="571621" y="902086"/>
                      <a:pt x="502300" y="891502"/>
                      <a:pt x="432979" y="88091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34" name="任意多边形: 形状 33">
                <a:extLst>
                  <a:ext uri="{FF2B5EF4-FFF2-40B4-BE49-F238E27FC236}">
                    <a16:creationId xmlns:a16="http://schemas.microsoft.com/office/drawing/2014/main" id="{F810835E-306C-4BBA-8AC4-E7BD85F5BB3A}"/>
                  </a:ext>
                </a:extLst>
              </p:cNvPr>
              <p:cNvSpPr/>
              <p:nvPr/>
            </p:nvSpPr>
            <p:spPr>
              <a:xfrm>
                <a:off x="870762" y="1822450"/>
                <a:ext cx="676768" cy="712356"/>
              </a:xfrm>
              <a:custGeom>
                <a:avLst/>
                <a:gdLst>
                  <a:gd name="connsiteX0" fmla="*/ 119838 w 676768"/>
                  <a:gd name="connsiteY0" fmla="*/ 0 h 712356"/>
                  <a:gd name="connsiteX1" fmla="*/ 5538 w 676768"/>
                  <a:gd name="connsiteY1" fmla="*/ 158750 h 712356"/>
                  <a:gd name="connsiteX2" fmla="*/ 49988 w 676768"/>
                  <a:gd name="connsiteY2" fmla="*/ 647700 h 712356"/>
                  <a:gd name="connsiteX3" fmla="*/ 323038 w 676768"/>
                  <a:gd name="connsiteY3" fmla="*/ 704850 h 712356"/>
                  <a:gd name="connsiteX4" fmla="*/ 634188 w 676768"/>
                  <a:gd name="connsiteY4" fmla="*/ 628650 h 712356"/>
                  <a:gd name="connsiteX5" fmla="*/ 665938 w 676768"/>
                  <a:gd name="connsiteY5" fmla="*/ 527050 h 71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68" h="712356">
                    <a:moveTo>
                      <a:pt x="119838" y="0"/>
                    </a:moveTo>
                    <a:cubicBezTo>
                      <a:pt x="68509" y="25400"/>
                      <a:pt x="17180" y="50800"/>
                      <a:pt x="5538" y="158750"/>
                    </a:cubicBezTo>
                    <a:cubicBezTo>
                      <a:pt x="-6104" y="266700"/>
                      <a:pt x="-2929" y="556683"/>
                      <a:pt x="49988" y="647700"/>
                    </a:cubicBezTo>
                    <a:cubicBezTo>
                      <a:pt x="102905" y="738717"/>
                      <a:pt x="225671" y="708025"/>
                      <a:pt x="323038" y="704850"/>
                    </a:cubicBezTo>
                    <a:cubicBezTo>
                      <a:pt x="420405" y="701675"/>
                      <a:pt x="577038" y="658283"/>
                      <a:pt x="634188" y="628650"/>
                    </a:cubicBezTo>
                    <a:cubicBezTo>
                      <a:pt x="691338" y="599017"/>
                      <a:pt x="678638" y="563033"/>
                      <a:pt x="665938" y="5270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sp>
          <p:nvSpPr>
            <p:cNvPr id="20" name="任意多边形: 形状 19">
              <a:extLst>
                <a:ext uri="{FF2B5EF4-FFF2-40B4-BE49-F238E27FC236}">
                  <a16:creationId xmlns:a16="http://schemas.microsoft.com/office/drawing/2014/main" id="{91050B70-BAD6-4FF5-9780-B2C96262FA42}"/>
                </a:ext>
              </a:extLst>
            </p:cNvPr>
            <p:cNvSpPr/>
            <p:nvPr/>
          </p:nvSpPr>
          <p:spPr>
            <a:xfrm>
              <a:off x="2615997" y="1186904"/>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21" name="任意多边形: 形状 20">
              <a:extLst>
                <a:ext uri="{FF2B5EF4-FFF2-40B4-BE49-F238E27FC236}">
                  <a16:creationId xmlns:a16="http://schemas.microsoft.com/office/drawing/2014/main" id="{C6168EA4-7BB1-4D3F-A90F-B4DD23EC92D9}"/>
                </a:ext>
              </a:extLst>
            </p:cNvPr>
            <p:cNvSpPr/>
            <p:nvPr/>
          </p:nvSpPr>
          <p:spPr>
            <a:xfrm rot="4148081">
              <a:off x="3452926" y="2210798"/>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22" name="任意多边形: 形状 21">
              <a:extLst>
                <a:ext uri="{FF2B5EF4-FFF2-40B4-BE49-F238E27FC236}">
                  <a16:creationId xmlns:a16="http://schemas.microsoft.com/office/drawing/2014/main" id="{E99DC8B1-DAEA-4AC5-B333-2DC80F127276}"/>
                </a:ext>
              </a:extLst>
            </p:cNvPr>
            <p:cNvSpPr/>
            <p:nvPr/>
          </p:nvSpPr>
          <p:spPr>
            <a:xfrm rot="20773350">
              <a:off x="2633203" y="1587159"/>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23" name="任意多边形: 形状 22">
              <a:extLst>
                <a:ext uri="{FF2B5EF4-FFF2-40B4-BE49-F238E27FC236}">
                  <a16:creationId xmlns:a16="http://schemas.microsoft.com/office/drawing/2014/main" id="{9E9BEA9F-3DC3-424D-A900-996C3AF99A1E}"/>
                </a:ext>
              </a:extLst>
            </p:cNvPr>
            <p:cNvSpPr/>
            <p:nvPr/>
          </p:nvSpPr>
          <p:spPr>
            <a:xfrm>
              <a:off x="3057106" y="969493"/>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24" name="任意多边形: 形状 23">
              <a:extLst>
                <a:ext uri="{FF2B5EF4-FFF2-40B4-BE49-F238E27FC236}">
                  <a16:creationId xmlns:a16="http://schemas.microsoft.com/office/drawing/2014/main" id="{40F510C9-5896-45B2-961C-D1D56862BB66}"/>
                </a:ext>
              </a:extLst>
            </p:cNvPr>
            <p:cNvSpPr/>
            <p:nvPr/>
          </p:nvSpPr>
          <p:spPr>
            <a:xfrm rot="1134294">
              <a:off x="3504686" y="1735448"/>
              <a:ext cx="62757" cy="71128"/>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25" name="任意多边形: 形状 24">
              <a:extLst>
                <a:ext uri="{FF2B5EF4-FFF2-40B4-BE49-F238E27FC236}">
                  <a16:creationId xmlns:a16="http://schemas.microsoft.com/office/drawing/2014/main" id="{6298BF32-3D40-486E-AC0D-6EEF7C2F92CD}"/>
                </a:ext>
              </a:extLst>
            </p:cNvPr>
            <p:cNvSpPr/>
            <p:nvPr/>
          </p:nvSpPr>
          <p:spPr>
            <a:xfrm rot="693850">
              <a:off x="3266353" y="1474486"/>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26" name="任意多边形: 形状 25">
              <a:extLst>
                <a:ext uri="{FF2B5EF4-FFF2-40B4-BE49-F238E27FC236}">
                  <a16:creationId xmlns:a16="http://schemas.microsoft.com/office/drawing/2014/main" id="{46B2F259-CF06-4A6B-A37F-20190D5C644D}"/>
                </a:ext>
              </a:extLst>
            </p:cNvPr>
            <p:cNvSpPr/>
            <p:nvPr/>
          </p:nvSpPr>
          <p:spPr>
            <a:xfrm rot="1650229">
              <a:off x="2718397" y="1820736"/>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27" name="任意多边形: 形状 26">
              <a:extLst>
                <a:ext uri="{FF2B5EF4-FFF2-40B4-BE49-F238E27FC236}">
                  <a16:creationId xmlns:a16="http://schemas.microsoft.com/office/drawing/2014/main" id="{D5FAC8C9-8B1C-4398-8F3A-01380308F8F3}"/>
                </a:ext>
              </a:extLst>
            </p:cNvPr>
            <p:cNvSpPr/>
            <p:nvPr/>
          </p:nvSpPr>
          <p:spPr>
            <a:xfrm>
              <a:off x="2418824" y="2035939"/>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28" name="任意多边形: 形状 27">
              <a:extLst>
                <a:ext uri="{FF2B5EF4-FFF2-40B4-BE49-F238E27FC236}">
                  <a16:creationId xmlns:a16="http://schemas.microsoft.com/office/drawing/2014/main" id="{CC7511D1-BEE2-42F6-80A9-2AABBEEC1618}"/>
                </a:ext>
              </a:extLst>
            </p:cNvPr>
            <p:cNvSpPr/>
            <p:nvPr/>
          </p:nvSpPr>
          <p:spPr>
            <a:xfrm rot="18399714">
              <a:off x="2812968" y="2545126"/>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grpSp>
      <p:sp>
        <p:nvSpPr>
          <p:cNvPr id="35" name="文本框 34">
            <a:extLst>
              <a:ext uri="{FF2B5EF4-FFF2-40B4-BE49-F238E27FC236}">
                <a16:creationId xmlns:a16="http://schemas.microsoft.com/office/drawing/2014/main" id="{72B84B7A-932F-431D-B3E5-F6601E45AC18}"/>
              </a:ext>
            </a:extLst>
          </p:cNvPr>
          <p:cNvSpPr txBox="1"/>
          <p:nvPr/>
        </p:nvSpPr>
        <p:spPr>
          <a:xfrm>
            <a:off x="5119540" y="4500199"/>
            <a:ext cx="1460656" cy="646331"/>
          </a:xfrm>
          <a:prstGeom prst="rect">
            <a:avLst/>
          </a:prstGeom>
          <a:noFill/>
          <a:ln>
            <a:noFill/>
          </a:ln>
        </p:spPr>
        <p:txBody>
          <a:bodyPr wrap="none" rtlCol="0">
            <a:spAutoFit/>
          </a:bodyPr>
          <a:lstStyle/>
          <a:p>
            <a:pPr algn="ctr"/>
            <a:r>
              <a:rPr lang="en-US" altLang="zh-CN" b="1" dirty="0">
                <a:solidFill>
                  <a:srgbClr val="FF0000"/>
                </a:solidFill>
                <a:latin typeface="Times New Roman" panose="02020603050405020304" pitchFamily="18" charset="0"/>
                <a:cs typeface="Times New Roman" panose="02020603050405020304" pitchFamily="18" charset="0"/>
              </a:rPr>
              <a:t>L</a:t>
            </a:r>
            <a:r>
              <a:rPr lang="en-US" altLang="zh-CN" b="1" dirty="0">
                <a:solidFill>
                  <a:sysClr val="windowText" lastClr="000000"/>
                </a:solidFill>
                <a:latin typeface="Times New Roman" panose="02020603050405020304" pitchFamily="18" charset="0"/>
                <a:cs typeface="Times New Roman" panose="02020603050405020304" pitchFamily="18" charset="0"/>
              </a:rPr>
              <a:t>ow-</a:t>
            </a:r>
            <a:r>
              <a:rPr lang="en-US" altLang="zh-CN" b="1" dirty="0">
                <a:solidFill>
                  <a:srgbClr val="FF0000"/>
                </a:solidFill>
                <a:latin typeface="Times New Roman" panose="02020603050405020304" pitchFamily="18" charset="0"/>
                <a:cs typeface="Times New Roman" panose="02020603050405020304" pitchFamily="18" charset="0"/>
              </a:rPr>
              <a:t>d</a:t>
            </a:r>
            <a:r>
              <a:rPr lang="en-US" altLang="zh-CN" b="1" dirty="0">
                <a:solidFill>
                  <a:sysClr val="windowText" lastClr="000000"/>
                </a:solidFill>
                <a:latin typeface="Times New Roman" panose="02020603050405020304" pitchFamily="18" charset="0"/>
                <a:cs typeface="Times New Roman" panose="02020603050405020304" pitchFamily="18" charset="0"/>
              </a:rPr>
              <a:t>ensity </a:t>
            </a:r>
          </a:p>
          <a:p>
            <a:pPr algn="ctr"/>
            <a:r>
              <a:rPr lang="en-US" altLang="zh-CN" b="1" dirty="0">
                <a:solidFill>
                  <a:srgbClr val="FF0000"/>
                </a:solidFill>
                <a:latin typeface="Times New Roman" panose="02020603050405020304" pitchFamily="18" charset="0"/>
                <a:cs typeface="Times New Roman" panose="02020603050405020304" pitchFamily="18" charset="0"/>
              </a:rPr>
              <a:t>p</a:t>
            </a:r>
            <a:r>
              <a:rPr lang="en-US" altLang="zh-CN" b="1" dirty="0">
                <a:solidFill>
                  <a:sysClr val="windowText" lastClr="000000"/>
                </a:solidFill>
                <a:latin typeface="Times New Roman" panose="02020603050405020304" pitchFamily="18" charset="0"/>
                <a:cs typeface="Times New Roman" panose="02020603050405020304" pitchFamily="18" charset="0"/>
              </a:rPr>
              <a:t>oly</a:t>
            </a:r>
            <a:r>
              <a:rPr lang="en-US" altLang="zh-CN" b="1" dirty="0">
                <a:solidFill>
                  <a:srgbClr val="FF0000"/>
                </a:solidFill>
                <a:latin typeface="Times New Roman" panose="02020603050405020304" pitchFamily="18" charset="0"/>
                <a:cs typeface="Times New Roman" panose="02020603050405020304" pitchFamily="18" charset="0"/>
              </a:rPr>
              <a:t>e</a:t>
            </a:r>
            <a:r>
              <a:rPr lang="en-US" altLang="zh-CN" b="1" dirty="0">
                <a:solidFill>
                  <a:sysClr val="windowText" lastClr="000000"/>
                </a:solidFill>
                <a:latin typeface="Times New Roman" panose="02020603050405020304" pitchFamily="18" charset="0"/>
                <a:cs typeface="Times New Roman" panose="02020603050405020304" pitchFamily="18" charset="0"/>
              </a:rPr>
              <a:t>thylene</a:t>
            </a:r>
            <a:endParaRPr lang="zh-CN" altLang="en-US" b="1" dirty="0">
              <a:solidFill>
                <a:sysClr val="windowText" lastClr="000000"/>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1C55D871-2424-4E6B-9777-00D949205A56}"/>
              </a:ext>
            </a:extLst>
          </p:cNvPr>
          <p:cNvSpPr txBox="1"/>
          <p:nvPr/>
        </p:nvSpPr>
        <p:spPr>
          <a:xfrm>
            <a:off x="2549755" y="4508338"/>
            <a:ext cx="2091277" cy="646331"/>
          </a:xfrm>
          <a:prstGeom prst="rect">
            <a:avLst/>
          </a:prstGeom>
          <a:noFill/>
          <a:ln>
            <a:noFill/>
          </a:ln>
        </p:spPr>
        <p:txBody>
          <a:bodyPr wrap="none" rtlCol="0">
            <a:spAutoFit/>
          </a:bodyPr>
          <a:lstStyle/>
          <a:p>
            <a:pPr algn="ctr"/>
            <a:r>
              <a:rPr lang="en-US" altLang="zh-CN" b="1" dirty="0">
                <a:solidFill>
                  <a:srgbClr val="FF0000"/>
                </a:solidFill>
                <a:latin typeface="Times New Roman" panose="02020603050405020304" pitchFamily="18" charset="0"/>
                <a:cs typeface="Times New Roman" panose="02020603050405020304" pitchFamily="18" charset="0"/>
              </a:rPr>
              <a:t>L</a:t>
            </a:r>
            <a:r>
              <a:rPr lang="en-US" altLang="zh-CN" b="1" dirty="0">
                <a:solidFill>
                  <a:sysClr val="windowText" lastClr="000000"/>
                </a:solidFill>
                <a:latin typeface="Times New Roman" panose="02020603050405020304" pitchFamily="18" charset="0"/>
                <a:cs typeface="Times New Roman" panose="02020603050405020304" pitchFamily="18" charset="0"/>
              </a:rPr>
              <a:t>inear </a:t>
            </a:r>
            <a:r>
              <a:rPr lang="en-US" altLang="zh-CN" b="1" dirty="0">
                <a:solidFill>
                  <a:srgbClr val="FF0000"/>
                </a:solidFill>
                <a:latin typeface="Times New Roman" panose="02020603050405020304" pitchFamily="18" charset="0"/>
                <a:cs typeface="Times New Roman" panose="02020603050405020304" pitchFamily="18" charset="0"/>
              </a:rPr>
              <a:t>l</a:t>
            </a:r>
            <a:r>
              <a:rPr lang="en-US" altLang="zh-CN" b="1" dirty="0">
                <a:solidFill>
                  <a:sysClr val="windowText" lastClr="000000"/>
                </a:solidFill>
                <a:latin typeface="Times New Roman" panose="02020603050405020304" pitchFamily="18" charset="0"/>
                <a:cs typeface="Times New Roman" panose="02020603050405020304" pitchFamily="18" charset="0"/>
              </a:rPr>
              <a:t>ow-</a:t>
            </a:r>
            <a:r>
              <a:rPr lang="en-US" altLang="zh-CN" b="1" dirty="0">
                <a:solidFill>
                  <a:srgbClr val="FF0000"/>
                </a:solidFill>
                <a:latin typeface="Times New Roman" panose="02020603050405020304" pitchFamily="18" charset="0"/>
                <a:cs typeface="Times New Roman" panose="02020603050405020304" pitchFamily="18" charset="0"/>
              </a:rPr>
              <a:t>d</a:t>
            </a:r>
            <a:r>
              <a:rPr lang="en-US" altLang="zh-CN" b="1" dirty="0">
                <a:solidFill>
                  <a:sysClr val="windowText" lastClr="000000"/>
                </a:solidFill>
                <a:latin typeface="Times New Roman" panose="02020603050405020304" pitchFamily="18" charset="0"/>
                <a:cs typeface="Times New Roman" panose="02020603050405020304" pitchFamily="18" charset="0"/>
              </a:rPr>
              <a:t>ensity </a:t>
            </a:r>
          </a:p>
          <a:p>
            <a:pPr algn="ctr"/>
            <a:r>
              <a:rPr lang="en-US" altLang="zh-CN" b="1" dirty="0">
                <a:solidFill>
                  <a:srgbClr val="FF0000"/>
                </a:solidFill>
                <a:latin typeface="Times New Roman" panose="02020603050405020304" pitchFamily="18" charset="0"/>
                <a:cs typeface="Times New Roman" panose="02020603050405020304" pitchFamily="18" charset="0"/>
              </a:rPr>
              <a:t>p</a:t>
            </a:r>
            <a:r>
              <a:rPr lang="en-US" altLang="zh-CN" b="1" dirty="0">
                <a:solidFill>
                  <a:sysClr val="windowText" lastClr="000000"/>
                </a:solidFill>
                <a:latin typeface="Times New Roman" panose="02020603050405020304" pitchFamily="18" charset="0"/>
                <a:cs typeface="Times New Roman" panose="02020603050405020304" pitchFamily="18" charset="0"/>
              </a:rPr>
              <a:t>oly</a:t>
            </a:r>
            <a:r>
              <a:rPr lang="en-US" altLang="zh-CN" b="1" dirty="0">
                <a:solidFill>
                  <a:srgbClr val="FF0000"/>
                </a:solidFill>
                <a:latin typeface="Times New Roman" panose="02020603050405020304" pitchFamily="18" charset="0"/>
                <a:cs typeface="Times New Roman" panose="02020603050405020304" pitchFamily="18" charset="0"/>
              </a:rPr>
              <a:t>e</a:t>
            </a:r>
            <a:r>
              <a:rPr lang="en-US" altLang="zh-CN" b="1" dirty="0">
                <a:solidFill>
                  <a:sysClr val="windowText" lastClr="000000"/>
                </a:solidFill>
                <a:latin typeface="Times New Roman" panose="02020603050405020304" pitchFamily="18" charset="0"/>
                <a:cs typeface="Times New Roman" panose="02020603050405020304" pitchFamily="18" charset="0"/>
              </a:rPr>
              <a:t>thylene</a:t>
            </a:r>
            <a:endParaRPr lang="zh-CN" altLang="en-US" b="1" dirty="0">
              <a:solidFill>
                <a:sysClr val="windowText" lastClr="000000"/>
              </a:solidFill>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499EBC84-756F-45FF-9F7D-2B1C4392AD5E}"/>
              </a:ext>
            </a:extLst>
          </p:cNvPr>
          <p:cNvSpPr txBox="1"/>
          <p:nvPr/>
        </p:nvSpPr>
        <p:spPr>
          <a:xfrm>
            <a:off x="532980" y="4514310"/>
            <a:ext cx="1511952" cy="646331"/>
          </a:xfrm>
          <a:prstGeom prst="rect">
            <a:avLst/>
          </a:prstGeom>
          <a:noFill/>
          <a:ln>
            <a:noFill/>
          </a:ln>
        </p:spPr>
        <p:txBody>
          <a:bodyPr wrap="none" rtlCol="0">
            <a:spAutoFit/>
          </a:bodyPr>
          <a:lstStyle/>
          <a:p>
            <a:pPr algn="ctr"/>
            <a:r>
              <a:rPr lang="en-US" altLang="zh-CN" b="1" dirty="0">
                <a:solidFill>
                  <a:srgbClr val="FF0000"/>
                </a:solidFill>
                <a:latin typeface="Times New Roman" panose="02020603050405020304" pitchFamily="18" charset="0"/>
                <a:cs typeface="Times New Roman" panose="02020603050405020304" pitchFamily="18" charset="0"/>
              </a:rPr>
              <a:t>H</a:t>
            </a:r>
            <a:r>
              <a:rPr lang="en-US" altLang="zh-CN" b="1" dirty="0">
                <a:solidFill>
                  <a:sysClr val="windowText" lastClr="000000"/>
                </a:solidFill>
                <a:latin typeface="Times New Roman" panose="02020603050405020304" pitchFamily="18" charset="0"/>
                <a:cs typeface="Times New Roman" panose="02020603050405020304" pitchFamily="18" charset="0"/>
              </a:rPr>
              <a:t>igh-</a:t>
            </a:r>
            <a:r>
              <a:rPr lang="en-US" altLang="zh-CN" b="1" dirty="0">
                <a:solidFill>
                  <a:srgbClr val="FF0000"/>
                </a:solidFill>
                <a:latin typeface="Times New Roman" panose="02020603050405020304" pitchFamily="18" charset="0"/>
                <a:cs typeface="Times New Roman" panose="02020603050405020304" pitchFamily="18" charset="0"/>
              </a:rPr>
              <a:t>d</a:t>
            </a:r>
            <a:r>
              <a:rPr lang="en-US" altLang="zh-CN" b="1" dirty="0">
                <a:solidFill>
                  <a:sysClr val="windowText" lastClr="000000"/>
                </a:solidFill>
                <a:latin typeface="Times New Roman" panose="02020603050405020304" pitchFamily="18" charset="0"/>
                <a:cs typeface="Times New Roman" panose="02020603050405020304" pitchFamily="18" charset="0"/>
              </a:rPr>
              <a:t>ensity </a:t>
            </a:r>
          </a:p>
          <a:p>
            <a:pPr algn="ctr"/>
            <a:r>
              <a:rPr lang="en-US" altLang="zh-CN" b="1" dirty="0">
                <a:solidFill>
                  <a:srgbClr val="FF0000"/>
                </a:solidFill>
                <a:latin typeface="Times New Roman" panose="02020603050405020304" pitchFamily="18" charset="0"/>
                <a:cs typeface="Times New Roman" panose="02020603050405020304" pitchFamily="18" charset="0"/>
              </a:rPr>
              <a:t>p</a:t>
            </a:r>
            <a:r>
              <a:rPr lang="en-US" altLang="zh-CN" b="1" dirty="0">
                <a:solidFill>
                  <a:sysClr val="windowText" lastClr="000000"/>
                </a:solidFill>
                <a:latin typeface="Times New Roman" panose="02020603050405020304" pitchFamily="18" charset="0"/>
                <a:cs typeface="Times New Roman" panose="02020603050405020304" pitchFamily="18" charset="0"/>
              </a:rPr>
              <a:t>oly</a:t>
            </a:r>
            <a:r>
              <a:rPr lang="en-US" altLang="zh-CN" b="1" dirty="0">
                <a:solidFill>
                  <a:srgbClr val="FF0000"/>
                </a:solidFill>
                <a:latin typeface="Times New Roman" panose="02020603050405020304" pitchFamily="18" charset="0"/>
                <a:cs typeface="Times New Roman" panose="02020603050405020304" pitchFamily="18" charset="0"/>
              </a:rPr>
              <a:t>e</a:t>
            </a:r>
            <a:r>
              <a:rPr lang="en-US" altLang="zh-CN" b="1" dirty="0">
                <a:solidFill>
                  <a:sysClr val="windowText" lastClr="000000"/>
                </a:solidFill>
                <a:latin typeface="Times New Roman" panose="02020603050405020304" pitchFamily="18" charset="0"/>
                <a:cs typeface="Times New Roman" panose="02020603050405020304" pitchFamily="18" charset="0"/>
              </a:rPr>
              <a:t>thylene</a:t>
            </a:r>
            <a:endParaRPr lang="zh-CN" altLang="en-US" b="1" dirty="0">
              <a:solidFill>
                <a:sysClr val="windowText" lastClr="000000"/>
              </a:solidFill>
              <a:latin typeface="Times New Roman" panose="02020603050405020304" pitchFamily="18" charset="0"/>
              <a:cs typeface="Times New Roman" panose="02020603050405020304" pitchFamily="18" charset="0"/>
            </a:endParaRPr>
          </a:p>
        </p:txBody>
      </p:sp>
      <p:grpSp>
        <p:nvGrpSpPr>
          <p:cNvPr id="38" name="组合 37">
            <a:extLst>
              <a:ext uri="{FF2B5EF4-FFF2-40B4-BE49-F238E27FC236}">
                <a16:creationId xmlns:a16="http://schemas.microsoft.com/office/drawing/2014/main" id="{6E76DEF9-A166-4DA6-8B24-3E1B139541C5}"/>
              </a:ext>
            </a:extLst>
          </p:cNvPr>
          <p:cNvGrpSpPr/>
          <p:nvPr/>
        </p:nvGrpSpPr>
        <p:grpSpPr>
          <a:xfrm>
            <a:off x="4828282" y="1721082"/>
            <a:ext cx="1896533" cy="2658533"/>
            <a:chOff x="4716189" y="406400"/>
            <a:chExt cx="1422400" cy="1993900"/>
          </a:xfrm>
        </p:grpSpPr>
        <p:grpSp>
          <p:nvGrpSpPr>
            <p:cNvPr id="39" name="组合 38">
              <a:extLst>
                <a:ext uri="{FF2B5EF4-FFF2-40B4-BE49-F238E27FC236}">
                  <a16:creationId xmlns:a16="http://schemas.microsoft.com/office/drawing/2014/main" id="{528E0A4F-A22D-40C8-B70B-C7F47BB86CCD}"/>
                </a:ext>
              </a:extLst>
            </p:cNvPr>
            <p:cNvGrpSpPr/>
            <p:nvPr/>
          </p:nvGrpSpPr>
          <p:grpSpPr>
            <a:xfrm>
              <a:off x="4716189" y="406400"/>
              <a:ext cx="1422400" cy="1993900"/>
              <a:chOff x="3958348" y="825500"/>
              <a:chExt cx="1422400" cy="1993900"/>
            </a:xfrm>
          </p:grpSpPr>
          <p:grpSp>
            <p:nvGrpSpPr>
              <p:cNvPr id="43" name="组合 42">
                <a:extLst>
                  <a:ext uri="{FF2B5EF4-FFF2-40B4-BE49-F238E27FC236}">
                    <a16:creationId xmlns:a16="http://schemas.microsoft.com/office/drawing/2014/main" id="{D419588F-FFB2-4D5E-9931-78461AA1E4CA}"/>
                  </a:ext>
                </a:extLst>
              </p:cNvPr>
              <p:cNvGrpSpPr/>
              <p:nvPr/>
            </p:nvGrpSpPr>
            <p:grpSpPr>
              <a:xfrm>
                <a:off x="3958348" y="825500"/>
                <a:ext cx="1422400" cy="1993900"/>
                <a:chOff x="2459748" y="825500"/>
                <a:chExt cx="1422400" cy="1993900"/>
              </a:xfrm>
            </p:grpSpPr>
            <p:grpSp>
              <p:nvGrpSpPr>
                <p:cNvPr id="47" name="组合 46">
                  <a:extLst>
                    <a:ext uri="{FF2B5EF4-FFF2-40B4-BE49-F238E27FC236}">
                      <a16:creationId xmlns:a16="http://schemas.microsoft.com/office/drawing/2014/main" id="{689EA2B9-CE85-4D8F-9D5A-4C38B1565D70}"/>
                    </a:ext>
                  </a:extLst>
                </p:cNvPr>
                <p:cNvGrpSpPr/>
                <p:nvPr/>
              </p:nvGrpSpPr>
              <p:grpSpPr>
                <a:xfrm>
                  <a:off x="2459748" y="825500"/>
                  <a:ext cx="1422400" cy="1993900"/>
                  <a:chOff x="711200" y="825500"/>
                  <a:chExt cx="1422400" cy="1993900"/>
                </a:xfrm>
              </p:grpSpPr>
              <p:sp>
                <p:nvSpPr>
                  <p:cNvPr id="62" name="矩形 61">
                    <a:extLst>
                      <a:ext uri="{FF2B5EF4-FFF2-40B4-BE49-F238E27FC236}">
                        <a16:creationId xmlns:a16="http://schemas.microsoft.com/office/drawing/2014/main" id="{C14771F4-BE94-403E-A5C5-C466F905BD7E}"/>
                      </a:ext>
                    </a:extLst>
                  </p:cNvPr>
                  <p:cNvSpPr/>
                  <p:nvPr/>
                </p:nvSpPr>
                <p:spPr>
                  <a:xfrm>
                    <a:off x="711200" y="825500"/>
                    <a:ext cx="1422400" cy="1993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 name="任意多边形: 形状 62">
                    <a:extLst>
                      <a:ext uri="{FF2B5EF4-FFF2-40B4-BE49-F238E27FC236}">
                        <a16:creationId xmlns:a16="http://schemas.microsoft.com/office/drawing/2014/main" id="{20D06FA1-8B86-420A-B9BD-5C66CEC5FD27}"/>
                      </a:ext>
                    </a:extLst>
                  </p:cNvPr>
                  <p:cNvSpPr/>
                  <p:nvPr/>
                </p:nvSpPr>
                <p:spPr>
                  <a:xfrm>
                    <a:off x="889000" y="1079500"/>
                    <a:ext cx="425450" cy="556683"/>
                  </a:xfrm>
                  <a:custGeom>
                    <a:avLst/>
                    <a:gdLst>
                      <a:gd name="connsiteX0" fmla="*/ 0 w 425450"/>
                      <a:gd name="connsiteY0" fmla="*/ 0 h 556683"/>
                      <a:gd name="connsiteX1" fmla="*/ 146050 w 425450"/>
                      <a:gd name="connsiteY1" fmla="*/ 57150 h 556683"/>
                      <a:gd name="connsiteX2" fmla="*/ 190500 w 425450"/>
                      <a:gd name="connsiteY2" fmla="*/ 247650 h 556683"/>
                      <a:gd name="connsiteX3" fmla="*/ 190500 w 425450"/>
                      <a:gd name="connsiteY3" fmla="*/ 514350 h 556683"/>
                      <a:gd name="connsiteX4" fmla="*/ 425450 w 425450"/>
                      <a:gd name="connsiteY4" fmla="*/ 552450 h 556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556683">
                        <a:moveTo>
                          <a:pt x="0" y="0"/>
                        </a:moveTo>
                        <a:cubicBezTo>
                          <a:pt x="57150" y="7937"/>
                          <a:pt x="114300" y="15875"/>
                          <a:pt x="146050" y="57150"/>
                        </a:cubicBezTo>
                        <a:cubicBezTo>
                          <a:pt x="177800" y="98425"/>
                          <a:pt x="183092" y="171450"/>
                          <a:pt x="190500" y="247650"/>
                        </a:cubicBezTo>
                        <a:cubicBezTo>
                          <a:pt x="197908" y="323850"/>
                          <a:pt x="151342" y="463550"/>
                          <a:pt x="190500" y="514350"/>
                        </a:cubicBezTo>
                        <a:cubicBezTo>
                          <a:pt x="229658" y="565150"/>
                          <a:pt x="327554" y="558800"/>
                          <a:pt x="425450" y="5524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 name="任意多边形: 形状 63">
                    <a:extLst>
                      <a:ext uri="{FF2B5EF4-FFF2-40B4-BE49-F238E27FC236}">
                        <a16:creationId xmlns:a16="http://schemas.microsoft.com/office/drawing/2014/main" id="{1D14689D-D4A0-4BB2-96D1-7EEED4EB4F0B}"/>
                      </a:ext>
                    </a:extLst>
                  </p:cNvPr>
                  <p:cNvSpPr/>
                  <p:nvPr/>
                </p:nvSpPr>
                <p:spPr>
                  <a:xfrm>
                    <a:off x="1096252" y="1283627"/>
                    <a:ext cx="626849" cy="1027773"/>
                  </a:xfrm>
                  <a:custGeom>
                    <a:avLst/>
                    <a:gdLst>
                      <a:gd name="connsiteX0" fmla="*/ 357898 w 626849"/>
                      <a:gd name="connsiteY0" fmla="*/ 5423 h 1027773"/>
                      <a:gd name="connsiteX1" fmla="*/ 599198 w 626849"/>
                      <a:gd name="connsiteY1" fmla="*/ 62573 h 1027773"/>
                      <a:gd name="connsiteX2" fmla="*/ 567448 w 626849"/>
                      <a:gd name="connsiteY2" fmla="*/ 449923 h 1027773"/>
                      <a:gd name="connsiteX3" fmla="*/ 116598 w 626849"/>
                      <a:gd name="connsiteY3" fmla="*/ 532473 h 1027773"/>
                      <a:gd name="connsiteX4" fmla="*/ 2298 w 626849"/>
                      <a:gd name="connsiteY4" fmla="*/ 824573 h 1027773"/>
                      <a:gd name="connsiteX5" fmla="*/ 186448 w 626849"/>
                      <a:gd name="connsiteY5" fmla="*/ 1027773 h 10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849" h="1027773">
                        <a:moveTo>
                          <a:pt x="357898" y="5423"/>
                        </a:moveTo>
                        <a:cubicBezTo>
                          <a:pt x="461085" y="-3044"/>
                          <a:pt x="564273" y="-11510"/>
                          <a:pt x="599198" y="62573"/>
                        </a:cubicBezTo>
                        <a:cubicBezTo>
                          <a:pt x="634123" y="136656"/>
                          <a:pt x="647881" y="371606"/>
                          <a:pt x="567448" y="449923"/>
                        </a:cubicBezTo>
                        <a:cubicBezTo>
                          <a:pt x="487015" y="528240"/>
                          <a:pt x="210790" y="470031"/>
                          <a:pt x="116598" y="532473"/>
                        </a:cubicBezTo>
                        <a:cubicBezTo>
                          <a:pt x="22406" y="594915"/>
                          <a:pt x="-9344" y="742023"/>
                          <a:pt x="2298" y="824573"/>
                        </a:cubicBezTo>
                        <a:cubicBezTo>
                          <a:pt x="13940" y="907123"/>
                          <a:pt x="100194" y="967448"/>
                          <a:pt x="186448" y="10277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5" name="任意多边形: 形状 64">
                    <a:extLst>
                      <a:ext uri="{FF2B5EF4-FFF2-40B4-BE49-F238E27FC236}">
                        <a16:creationId xmlns:a16="http://schemas.microsoft.com/office/drawing/2014/main" id="{E25A4F39-1221-4D43-B7BE-8CE10DCDE793}"/>
                      </a:ext>
                    </a:extLst>
                  </p:cNvPr>
                  <p:cNvSpPr/>
                  <p:nvPr/>
                </p:nvSpPr>
                <p:spPr>
                  <a:xfrm>
                    <a:off x="1422400" y="1981200"/>
                    <a:ext cx="452367" cy="666750"/>
                  </a:xfrm>
                  <a:custGeom>
                    <a:avLst/>
                    <a:gdLst>
                      <a:gd name="connsiteX0" fmla="*/ 304800 w 452367"/>
                      <a:gd name="connsiteY0" fmla="*/ 666750 h 666750"/>
                      <a:gd name="connsiteX1" fmla="*/ 450850 w 452367"/>
                      <a:gd name="connsiteY1" fmla="*/ 406400 h 666750"/>
                      <a:gd name="connsiteX2" fmla="*/ 361950 w 452367"/>
                      <a:gd name="connsiteY2" fmla="*/ 234950 h 666750"/>
                      <a:gd name="connsiteX3" fmla="*/ 76200 w 452367"/>
                      <a:gd name="connsiteY3" fmla="*/ 171450 h 666750"/>
                      <a:gd name="connsiteX4" fmla="*/ 0 w 452367"/>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367" h="666750">
                        <a:moveTo>
                          <a:pt x="304800" y="666750"/>
                        </a:moveTo>
                        <a:cubicBezTo>
                          <a:pt x="373062" y="572558"/>
                          <a:pt x="441325" y="478367"/>
                          <a:pt x="450850" y="406400"/>
                        </a:cubicBezTo>
                        <a:cubicBezTo>
                          <a:pt x="460375" y="334433"/>
                          <a:pt x="424392" y="274108"/>
                          <a:pt x="361950" y="234950"/>
                        </a:cubicBezTo>
                        <a:cubicBezTo>
                          <a:pt x="299508" y="195792"/>
                          <a:pt x="136525" y="210608"/>
                          <a:pt x="76200" y="171450"/>
                        </a:cubicBezTo>
                        <a:cubicBezTo>
                          <a:pt x="15875" y="132292"/>
                          <a:pt x="7937" y="66146"/>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 name="任意多边形: 形状 65">
                    <a:extLst>
                      <a:ext uri="{FF2B5EF4-FFF2-40B4-BE49-F238E27FC236}">
                        <a16:creationId xmlns:a16="http://schemas.microsoft.com/office/drawing/2014/main" id="{F382E490-5C3A-467A-9316-D18C27598931}"/>
                      </a:ext>
                    </a:extLst>
                  </p:cNvPr>
                  <p:cNvSpPr/>
                  <p:nvPr/>
                </p:nvSpPr>
                <p:spPr>
                  <a:xfrm>
                    <a:off x="1306921" y="1024081"/>
                    <a:ext cx="636183" cy="888807"/>
                  </a:xfrm>
                  <a:custGeom>
                    <a:avLst/>
                    <a:gdLst>
                      <a:gd name="connsiteX0" fmla="*/ 115479 w 636183"/>
                      <a:gd name="connsiteY0" fmla="*/ 404669 h 888807"/>
                      <a:gd name="connsiteX1" fmla="*/ 1179 w 636183"/>
                      <a:gd name="connsiteY1" fmla="*/ 163369 h 888807"/>
                      <a:gd name="connsiteX2" fmla="*/ 178979 w 636183"/>
                      <a:gd name="connsiteY2" fmla="*/ 17319 h 888807"/>
                      <a:gd name="connsiteX3" fmla="*/ 528229 w 636183"/>
                      <a:gd name="connsiteY3" fmla="*/ 55419 h 888807"/>
                      <a:gd name="connsiteX4" fmla="*/ 629829 w 636183"/>
                      <a:gd name="connsiteY4" fmla="*/ 487219 h 888807"/>
                      <a:gd name="connsiteX5" fmla="*/ 604429 w 636183"/>
                      <a:gd name="connsiteY5" fmla="*/ 836469 h 888807"/>
                      <a:gd name="connsiteX6" fmla="*/ 432979 w 636183"/>
                      <a:gd name="connsiteY6" fmla="*/ 880919 h 88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183" h="888807">
                        <a:moveTo>
                          <a:pt x="115479" y="404669"/>
                        </a:moveTo>
                        <a:cubicBezTo>
                          <a:pt x="53037" y="316298"/>
                          <a:pt x="-9404" y="227927"/>
                          <a:pt x="1179" y="163369"/>
                        </a:cubicBezTo>
                        <a:cubicBezTo>
                          <a:pt x="11762" y="98811"/>
                          <a:pt x="91137" y="35311"/>
                          <a:pt x="178979" y="17319"/>
                        </a:cubicBezTo>
                        <a:cubicBezTo>
                          <a:pt x="266821" y="-673"/>
                          <a:pt x="453087" y="-22898"/>
                          <a:pt x="528229" y="55419"/>
                        </a:cubicBezTo>
                        <a:cubicBezTo>
                          <a:pt x="603371" y="133736"/>
                          <a:pt x="617129" y="357044"/>
                          <a:pt x="629829" y="487219"/>
                        </a:cubicBezTo>
                        <a:cubicBezTo>
                          <a:pt x="642529" y="617394"/>
                          <a:pt x="637237" y="770852"/>
                          <a:pt x="604429" y="836469"/>
                        </a:cubicBezTo>
                        <a:cubicBezTo>
                          <a:pt x="571621" y="902086"/>
                          <a:pt x="502300" y="891502"/>
                          <a:pt x="432979" y="88091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 name="任意多边形: 形状 66">
                    <a:extLst>
                      <a:ext uri="{FF2B5EF4-FFF2-40B4-BE49-F238E27FC236}">
                        <a16:creationId xmlns:a16="http://schemas.microsoft.com/office/drawing/2014/main" id="{B30AFDBE-4167-4706-BCCC-FA614880439E}"/>
                      </a:ext>
                    </a:extLst>
                  </p:cNvPr>
                  <p:cNvSpPr/>
                  <p:nvPr/>
                </p:nvSpPr>
                <p:spPr>
                  <a:xfrm>
                    <a:off x="870762" y="1822450"/>
                    <a:ext cx="676768" cy="712356"/>
                  </a:xfrm>
                  <a:custGeom>
                    <a:avLst/>
                    <a:gdLst>
                      <a:gd name="connsiteX0" fmla="*/ 119838 w 676768"/>
                      <a:gd name="connsiteY0" fmla="*/ 0 h 712356"/>
                      <a:gd name="connsiteX1" fmla="*/ 5538 w 676768"/>
                      <a:gd name="connsiteY1" fmla="*/ 158750 h 712356"/>
                      <a:gd name="connsiteX2" fmla="*/ 49988 w 676768"/>
                      <a:gd name="connsiteY2" fmla="*/ 647700 h 712356"/>
                      <a:gd name="connsiteX3" fmla="*/ 323038 w 676768"/>
                      <a:gd name="connsiteY3" fmla="*/ 704850 h 712356"/>
                      <a:gd name="connsiteX4" fmla="*/ 634188 w 676768"/>
                      <a:gd name="connsiteY4" fmla="*/ 628650 h 712356"/>
                      <a:gd name="connsiteX5" fmla="*/ 665938 w 676768"/>
                      <a:gd name="connsiteY5" fmla="*/ 527050 h 71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68" h="712356">
                        <a:moveTo>
                          <a:pt x="119838" y="0"/>
                        </a:moveTo>
                        <a:cubicBezTo>
                          <a:pt x="68509" y="25400"/>
                          <a:pt x="17180" y="50800"/>
                          <a:pt x="5538" y="158750"/>
                        </a:cubicBezTo>
                        <a:cubicBezTo>
                          <a:pt x="-6104" y="266700"/>
                          <a:pt x="-2929" y="556683"/>
                          <a:pt x="49988" y="647700"/>
                        </a:cubicBezTo>
                        <a:cubicBezTo>
                          <a:pt x="102905" y="738717"/>
                          <a:pt x="225671" y="708025"/>
                          <a:pt x="323038" y="704850"/>
                        </a:cubicBezTo>
                        <a:cubicBezTo>
                          <a:pt x="420405" y="701675"/>
                          <a:pt x="577038" y="658283"/>
                          <a:pt x="634188" y="628650"/>
                        </a:cubicBezTo>
                        <a:cubicBezTo>
                          <a:pt x="691338" y="599017"/>
                          <a:pt x="678638" y="563033"/>
                          <a:pt x="665938" y="5270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sp>
              <p:nvSpPr>
                <p:cNvPr id="48" name="任意多边形: 形状 47">
                  <a:extLst>
                    <a:ext uri="{FF2B5EF4-FFF2-40B4-BE49-F238E27FC236}">
                      <a16:creationId xmlns:a16="http://schemas.microsoft.com/office/drawing/2014/main" id="{163CD192-C6FD-4978-B6FA-606CE1F0BE04}"/>
                    </a:ext>
                  </a:extLst>
                </p:cNvPr>
                <p:cNvSpPr/>
                <p:nvPr/>
              </p:nvSpPr>
              <p:spPr>
                <a:xfrm>
                  <a:off x="2668295" y="1186904"/>
                  <a:ext cx="138406" cy="153812"/>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49" name="任意多边形: 形状 48">
                  <a:extLst>
                    <a:ext uri="{FF2B5EF4-FFF2-40B4-BE49-F238E27FC236}">
                      <a16:creationId xmlns:a16="http://schemas.microsoft.com/office/drawing/2014/main" id="{74DFC3E6-E552-4F78-95E1-64CD04D3A628}"/>
                    </a:ext>
                  </a:extLst>
                </p:cNvPr>
                <p:cNvSpPr/>
                <p:nvPr/>
              </p:nvSpPr>
              <p:spPr>
                <a:xfrm rot="4148081">
                  <a:off x="3646353" y="1492986"/>
                  <a:ext cx="204985" cy="71575"/>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50" name="任意多边形: 形状 49">
                  <a:extLst>
                    <a:ext uri="{FF2B5EF4-FFF2-40B4-BE49-F238E27FC236}">
                      <a16:creationId xmlns:a16="http://schemas.microsoft.com/office/drawing/2014/main" id="{0DB10E12-F4DE-45A0-A646-717073ABE74F}"/>
                    </a:ext>
                  </a:extLst>
                </p:cNvPr>
                <p:cNvSpPr/>
                <p:nvPr/>
              </p:nvSpPr>
              <p:spPr>
                <a:xfrm rot="20773350">
                  <a:off x="2683477" y="1594127"/>
                  <a:ext cx="142503" cy="99644"/>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51" name="任意多边形: 形状 50">
                  <a:extLst>
                    <a:ext uri="{FF2B5EF4-FFF2-40B4-BE49-F238E27FC236}">
                      <a16:creationId xmlns:a16="http://schemas.microsoft.com/office/drawing/2014/main" id="{F36656F3-7286-48D9-A1EC-11705F084F3E}"/>
                    </a:ext>
                  </a:extLst>
                </p:cNvPr>
                <p:cNvSpPr/>
                <p:nvPr/>
              </p:nvSpPr>
              <p:spPr>
                <a:xfrm>
                  <a:off x="3165056" y="940837"/>
                  <a:ext cx="226431" cy="118102"/>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52" name="任意多边形: 形状 51">
                  <a:extLst>
                    <a:ext uri="{FF2B5EF4-FFF2-40B4-BE49-F238E27FC236}">
                      <a16:creationId xmlns:a16="http://schemas.microsoft.com/office/drawing/2014/main" id="{4107DEB5-D653-4C15-BD12-94894647FC58}"/>
                    </a:ext>
                  </a:extLst>
                </p:cNvPr>
                <p:cNvSpPr/>
                <p:nvPr/>
              </p:nvSpPr>
              <p:spPr>
                <a:xfrm rot="20348923">
                  <a:off x="3502117" y="1136194"/>
                  <a:ext cx="131129" cy="174882"/>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53" name="任意多边形: 形状 52">
                  <a:extLst>
                    <a:ext uri="{FF2B5EF4-FFF2-40B4-BE49-F238E27FC236}">
                      <a16:creationId xmlns:a16="http://schemas.microsoft.com/office/drawing/2014/main" id="{CFE1B2A5-D176-4FE5-BE94-10DF1CC354DD}"/>
                    </a:ext>
                  </a:extLst>
                </p:cNvPr>
                <p:cNvSpPr/>
                <p:nvPr/>
              </p:nvSpPr>
              <p:spPr>
                <a:xfrm rot="3430391">
                  <a:off x="2848530" y="1332085"/>
                  <a:ext cx="200904" cy="163189"/>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54" name="任意多边形: 形状 53">
                  <a:extLst>
                    <a:ext uri="{FF2B5EF4-FFF2-40B4-BE49-F238E27FC236}">
                      <a16:creationId xmlns:a16="http://schemas.microsoft.com/office/drawing/2014/main" id="{098C6F60-9B90-4661-B91A-77E2A7E3CEF8}"/>
                    </a:ext>
                  </a:extLst>
                </p:cNvPr>
                <p:cNvSpPr/>
                <p:nvPr/>
              </p:nvSpPr>
              <p:spPr>
                <a:xfrm rot="1134294">
                  <a:off x="3517621" y="1719628"/>
                  <a:ext cx="153311" cy="113741"/>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55" name="任意多边形: 形状 54">
                  <a:extLst>
                    <a:ext uri="{FF2B5EF4-FFF2-40B4-BE49-F238E27FC236}">
                      <a16:creationId xmlns:a16="http://schemas.microsoft.com/office/drawing/2014/main" id="{F019248A-D972-47FB-BFAE-2B90C6C97975}"/>
                    </a:ext>
                  </a:extLst>
                </p:cNvPr>
                <p:cNvSpPr/>
                <p:nvPr/>
              </p:nvSpPr>
              <p:spPr>
                <a:xfrm rot="693850">
                  <a:off x="3319200" y="1468906"/>
                  <a:ext cx="138547" cy="88200"/>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56" name="任意多边形: 形状 55">
                  <a:extLst>
                    <a:ext uri="{FF2B5EF4-FFF2-40B4-BE49-F238E27FC236}">
                      <a16:creationId xmlns:a16="http://schemas.microsoft.com/office/drawing/2014/main" id="{ABC27F84-6C01-4852-BB81-C1DA06B73235}"/>
                    </a:ext>
                  </a:extLst>
                </p:cNvPr>
                <p:cNvSpPr/>
                <p:nvPr/>
              </p:nvSpPr>
              <p:spPr>
                <a:xfrm rot="6918506">
                  <a:off x="3289395" y="1760204"/>
                  <a:ext cx="88560" cy="215841"/>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57" name="任意多边形: 形状 56">
                  <a:extLst>
                    <a:ext uri="{FF2B5EF4-FFF2-40B4-BE49-F238E27FC236}">
                      <a16:creationId xmlns:a16="http://schemas.microsoft.com/office/drawing/2014/main" id="{A304AA22-EEC2-4AFA-8F4B-3C434FA04341}"/>
                    </a:ext>
                  </a:extLst>
                </p:cNvPr>
                <p:cNvSpPr/>
                <p:nvPr/>
              </p:nvSpPr>
              <p:spPr>
                <a:xfrm rot="1650229">
                  <a:off x="2826347" y="1820736"/>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58" name="任意多边形: 形状 57">
                  <a:extLst>
                    <a:ext uri="{FF2B5EF4-FFF2-40B4-BE49-F238E27FC236}">
                      <a16:creationId xmlns:a16="http://schemas.microsoft.com/office/drawing/2014/main" id="{5EA668E7-6614-455F-84C8-9CBE4E0381C3}"/>
                    </a:ext>
                  </a:extLst>
                </p:cNvPr>
                <p:cNvSpPr/>
                <p:nvPr/>
              </p:nvSpPr>
              <p:spPr>
                <a:xfrm rot="5400000">
                  <a:off x="2886195" y="1962114"/>
                  <a:ext cx="111878" cy="176775"/>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59" name="任意多边形: 形状 58">
                  <a:extLst>
                    <a:ext uri="{FF2B5EF4-FFF2-40B4-BE49-F238E27FC236}">
                      <a16:creationId xmlns:a16="http://schemas.microsoft.com/office/drawing/2014/main" id="{2F36AD2A-B20F-4F36-949F-C0D0ED7A5720}"/>
                    </a:ext>
                  </a:extLst>
                </p:cNvPr>
                <p:cNvSpPr/>
                <p:nvPr/>
              </p:nvSpPr>
              <p:spPr>
                <a:xfrm>
                  <a:off x="2526510" y="2035938"/>
                  <a:ext cx="83018" cy="164989"/>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60" name="任意多边形: 形状 59">
                  <a:extLst>
                    <a:ext uri="{FF2B5EF4-FFF2-40B4-BE49-F238E27FC236}">
                      <a16:creationId xmlns:a16="http://schemas.microsoft.com/office/drawing/2014/main" id="{A81D9B0E-4258-4D4B-B4DC-A22835414392}"/>
                    </a:ext>
                  </a:extLst>
                </p:cNvPr>
                <p:cNvSpPr/>
                <p:nvPr/>
              </p:nvSpPr>
              <p:spPr>
                <a:xfrm rot="1633217">
                  <a:off x="2668001" y="2302046"/>
                  <a:ext cx="164534" cy="132579"/>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61" name="任意多边形: 形状 60">
                  <a:extLst>
                    <a:ext uri="{FF2B5EF4-FFF2-40B4-BE49-F238E27FC236}">
                      <a16:creationId xmlns:a16="http://schemas.microsoft.com/office/drawing/2014/main" id="{15982340-037A-4F98-9BFE-3F230764E85F}"/>
                    </a:ext>
                  </a:extLst>
                </p:cNvPr>
                <p:cNvSpPr/>
                <p:nvPr/>
              </p:nvSpPr>
              <p:spPr>
                <a:xfrm rot="18399714">
                  <a:off x="2980499" y="2515199"/>
                  <a:ext cx="74029" cy="220627"/>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grpSp>
          <p:sp>
            <p:nvSpPr>
              <p:cNvPr id="44" name="任意多边形: 形状 43">
                <a:extLst>
                  <a:ext uri="{FF2B5EF4-FFF2-40B4-BE49-F238E27FC236}">
                    <a16:creationId xmlns:a16="http://schemas.microsoft.com/office/drawing/2014/main" id="{B2449BC8-07C3-49A1-AEB5-6449B6783FB4}"/>
                  </a:ext>
                </a:extLst>
              </p:cNvPr>
              <p:cNvSpPr/>
              <p:nvPr/>
            </p:nvSpPr>
            <p:spPr>
              <a:xfrm rot="4148081">
                <a:off x="4771022" y="1964261"/>
                <a:ext cx="82942" cy="23081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45" name="任意多边形: 形状 44">
                <a:extLst>
                  <a:ext uri="{FF2B5EF4-FFF2-40B4-BE49-F238E27FC236}">
                    <a16:creationId xmlns:a16="http://schemas.microsoft.com/office/drawing/2014/main" id="{EC6537A3-B23F-45D2-87D0-9F1D7F449022}"/>
                  </a:ext>
                </a:extLst>
              </p:cNvPr>
              <p:cNvSpPr/>
              <p:nvPr/>
            </p:nvSpPr>
            <p:spPr>
              <a:xfrm rot="18822851">
                <a:off x="4879708" y="2215395"/>
                <a:ext cx="131359" cy="213674"/>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46" name="任意多边形: 形状 45">
                <a:extLst>
                  <a:ext uri="{FF2B5EF4-FFF2-40B4-BE49-F238E27FC236}">
                    <a16:creationId xmlns:a16="http://schemas.microsoft.com/office/drawing/2014/main" id="{69FE4582-38E0-4CFB-8104-15431327AE98}"/>
                  </a:ext>
                </a:extLst>
              </p:cNvPr>
              <p:cNvSpPr/>
              <p:nvPr/>
            </p:nvSpPr>
            <p:spPr>
              <a:xfrm rot="5400000">
                <a:off x="5067512" y="2441669"/>
                <a:ext cx="226340" cy="122337"/>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grpSp>
        <p:cxnSp>
          <p:nvCxnSpPr>
            <p:cNvPr id="40" name="直接连接符 39">
              <a:extLst>
                <a:ext uri="{FF2B5EF4-FFF2-40B4-BE49-F238E27FC236}">
                  <a16:creationId xmlns:a16="http://schemas.microsoft.com/office/drawing/2014/main" id="{08619641-EFAD-43C2-B405-D86DA2F0E15D}"/>
                </a:ext>
              </a:extLst>
            </p:cNvPr>
            <p:cNvCxnSpPr>
              <a:cxnSpLocks/>
              <a:stCxn id="58" idx="1"/>
            </p:cNvCxnSpPr>
            <p:nvPr/>
          </p:nvCxnSpPr>
          <p:spPr>
            <a:xfrm flipH="1" flipV="1">
              <a:off x="5214135" y="1505137"/>
              <a:ext cx="46650" cy="877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8839E4E-7F03-4941-BD52-39552FC926A6}"/>
                </a:ext>
              </a:extLst>
            </p:cNvPr>
            <p:cNvCxnSpPr/>
            <p:nvPr/>
          </p:nvCxnSpPr>
          <p:spPr>
            <a:xfrm flipV="1">
              <a:off x="5910632" y="1975052"/>
              <a:ext cx="27747" cy="832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2741A07-D2E6-4B76-BC04-CBB3F9AA2120}"/>
                </a:ext>
              </a:extLst>
            </p:cNvPr>
            <p:cNvCxnSpPr/>
            <p:nvPr/>
          </p:nvCxnSpPr>
          <p:spPr>
            <a:xfrm flipV="1">
              <a:off x="5148288" y="838386"/>
              <a:ext cx="27747" cy="832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CA0A2047-6BCB-4BFA-9A15-F62DC77D711C}"/>
              </a:ext>
            </a:extLst>
          </p:cNvPr>
          <p:cNvGrpSpPr/>
          <p:nvPr/>
        </p:nvGrpSpPr>
        <p:grpSpPr>
          <a:xfrm>
            <a:off x="7044578" y="1722524"/>
            <a:ext cx="1896533" cy="2658533"/>
            <a:chOff x="4716189" y="406400"/>
            <a:chExt cx="1422400" cy="1993900"/>
          </a:xfrm>
        </p:grpSpPr>
        <p:grpSp>
          <p:nvGrpSpPr>
            <p:cNvPr id="69" name="组合 68">
              <a:extLst>
                <a:ext uri="{FF2B5EF4-FFF2-40B4-BE49-F238E27FC236}">
                  <a16:creationId xmlns:a16="http://schemas.microsoft.com/office/drawing/2014/main" id="{91D6207C-4C86-4F70-8BCB-781C6E126C7D}"/>
                </a:ext>
              </a:extLst>
            </p:cNvPr>
            <p:cNvGrpSpPr/>
            <p:nvPr/>
          </p:nvGrpSpPr>
          <p:grpSpPr>
            <a:xfrm>
              <a:off x="4716189" y="406400"/>
              <a:ext cx="1422400" cy="1993900"/>
              <a:chOff x="3958348" y="825500"/>
              <a:chExt cx="1422400" cy="1993900"/>
            </a:xfrm>
          </p:grpSpPr>
          <p:grpSp>
            <p:nvGrpSpPr>
              <p:cNvPr id="72" name="组合 71">
                <a:extLst>
                  <a:ext uri="{FF2B5EF4-FFF2-40B4-BE49-F238E27FC236}">
                    <a16:creationId xmlns:a16="http://schemas.microsoft.com/office/drawing/2014/main" id="{10E4B014-1648-4300-B1E7-1F7CED6FD9A1}"/>
                  </a:ext>
                </a:extLst>
              </p:cNvPr>
              <p:cNvGrpSpPr/>
              <p:nvPr/>
            </p:nvGrpSpPr>
            <p:grpSpPr>
              <a:xfrm>
                <a:off x="3958348" y="825500"/>
                <a:ext cx="1422400" cy="1993900"/>
                <a:chOff x="2459748" y="825500"/>
                <a:chExt cx="1422400" cy="1993900"/>
              </a:xfrm>
            </p:grpSpPr>
            <p:grpSp>
              <p:nvGrpSpPr>
                <p:cNvPr id="75" name="组合 74">
                  <a:extLst>
                    <a:ext uri="{FF2B5EF4-FFF2-40B4-BE49-F238E27FC236}">
                      <a16:creationId xmlns:a16="http://schemas.microsoft.com/office/drawing/2014/main" id="{0D684449-6FFC-4001-8E63-D8BB0432DAA4}"/>
                    </a:ext>
                  </a:extLst>
                </p:cNvPr>
                <p:cNvGrpSpPr/>
                <p:nvPr/>
              </p:nvGrpSpPr>
              <p:grpSpPr>
                <a:xfrm>
                  <a:off x="2459748" y="825500"/>
                  <a:ext cx="1422400" cy="1993900"/>
                  <a:chOff x="711200" y="825500"/>
                  <a:chExt cx="1422400" cy="1993900"/>
                </a:xfrm>
              </p:grpSpPr>
              <p:sp>
                <p:nvSpPr>
                  <p:cNvPr id="90" name="矩形 89">
                    <a:extLst>
                      <a:ext uri="{FF2B5EF4-FFF2-40B4-BE49-F238E27FC236}">
                        <a16:creationId xmlns:a16="http://schemas.microsoft.com/office/drawing/2014/main" id="{57EC127B-7C23-475A-86DE-BFE399C3C5D3}"/>
                      </a:ext>
                    </a:extLst>
                  </p:cNvPr>
                  <p:cNvSpPr/>
                  <p:nvPr/>
                </p:nvSpPr>
                <p:spPr>
                  <a:xfrm>
                    <a:off x="711200" y="825500"/>
                    <a:ext cx="1422400" cy="1993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1" name="任意多边形: 形状 90">
                    <a:extLst>
                      <a:ext uri="{FF2B5EF4-FFF2-40B4-BE49-F238E27FC236}">
                        <a16:creationId xmlns:a16="http://schemas.microsoft.com/office/drawing/2014/main" id="{FB7A0F9C-55D3-4912-8079-554BCE134E15}"/>
                      </a:ext>
                    </a:extLst>
                  </p:cNvPr>
                  <p:cNvSpPr/>
                  <p:nvPr/>
                </p:nvSpPr>
                <p:spPr>
                  <a:xfrm>
                    <a:off x="889000" y="1079500"/>
                    <a:ext cx="425450" cy="556683"/>
                  </a:xfrm>
                  <a:custGeom>
                    <a:avLst/>
                    <a:gdLst>
                      <a:gd name="connsiteX0" fmla="*/ 0 w 425450"/>
                      <a:gd name="connsiteY0" fmla="*/ 0 h 556683"/>
                      <a:gd name="connsiteX1" fmla="*/ 146050 w 425450"/>
                      <a:gd name="connsiteY1" fmla="*/ 57150 h 556683"/>
                      <a:gd name="connsiteX2" fmla="*/ 190500 w 425450"/>
                      <a:gd name="connsiteY2" fmla="*/ 247650 h 556683"/>
                      <a:gd name="connsiteX3" fmla="*/ 190500 w 425450"/>
                      <a:gd name="connsiteY3" fmla="*/ 514350 h 556683"/>
                      <a:gd name="connsiteX4" fmla="*/ 425450 w 425450"/>
                      <a:gd name="connsiteY4" fmla="*/ 552450 h 556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556683">
                        <a:moveTo>
                          <a:pt x="0" y="0"/>
                        </a:moveTo>
                        <a:cubicBezTo>
                          <a:pt x="57150" y="7937"/>
                          <a:pt x="114300" y="15875"/>
                          <a:pt x="146050" y="57150"/>
                        </a:cubicBezTo>
                        <a:cubicBezTo>
                          <a:pt x="177800" y="98425"/>
                          <a:pt x="183092" y="171450"/>
                          <a:pt x="190500" y="247650"/>
                        </a:cubicBezTo>
                        <a:cubicBezTo>
                          <a:pt x="197908" y="323850"/>
                          <a:pt x="151342" y="463550"/>
                          <a:pt x="190500" y="514350"/>
                        </a:cubicBezTo>
                        <a:cubicBezTo>
                          <a:pt x="229658" y="565150"/>
                          <a:pt x="327554" y="558800"/>
                          <a:pt x="425450" y="5524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2" name="任意多边形: 形状 91">
                    <a:extLst>
                      <a:ext uri="{FF2B5EF4-FFF2-40B4-BE49-F238E27FC236}">
                        <a16:creationId xmlns:a16="http://schemas.microsoft.com/office/drawing/2014/main" id="{C85C49C2-E7D7-444A-A59C-A1CF05D4BC06}"/>
                      </a:ext>
                    </a:extLst>
                  </p:cNvPr>
                  <p:cNvSpPr/>
                  <p:nvPr/>
                </p:nvSpPr>
                <p:spPr>
                  <a:xfrm>
                    <a:off x="1096252" y="1283627"/>
                    <a:ext cx="626849" cy="1027773"/>
                  </a:xfrm>
                  <a:custGeom>
                    <a:avLst/>
                    <a:gdLst>
                      <a:gd name="connsiteX0" fmla="*/ 357898 w 626849"/>
                      <a:gd name="connsiteY0" fmla="*/ 5423 h 1027773"/>
                      <a:gd name="connsiteX1" fmla="*/ 599198 w 626849"/>
                      <a:gd name="connsiteY1" fmla="*/ 62573 h 1027773"/>
                      <a:gd name="connsiteX2" fmla="*/ 567448 w 626849"/>
                      <a:gd name="connsiteY2" fmla="*/ 449923 h 1027773"/>
                      <a:gd name="connsiteX3" fmla="*/ 116598 w 626849"/>
                      <a:gd name="connsiteY3" fmla="*/ 532473 h 1027773"/>
                      <a:gd name="connsiteX4" fmla="*/ 2298 w 626849"/>
                      <a:gd name="connsiteY4" fmla="*/ 824573 h 1027773"/>
                      <a:gd name="connsiteX5" fmla="*/ 186448 w 626849"/>
                      <a:gd name="connsiteY5" fmla="*/ 1027773 h 10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849" h="1027773">
                        <a:moveTo>
                          <a:pt x="357898" y="5423"/>
                        </a:moveTo>
                        <a:cubicBezTo>
                          <a:pt x="461085" y="-3044"/>
                          <a:pt x="564273" y="-11510"/>
                          <a:pt x="599198" y="62573"/>
                        </a:cubicBezTo>
                        <a:cubicBezTo>
                          <a:pt x="634123" y="136656"/>
                          <a:pt x="647881" y="371606"/>
                          <a:pt x="567448" y="449923"/>
                        </a:cubicBezTo>
                        <a:cubicBezTo>
                          <a:pt x="487015" y="528240"/>
                          <a:pt x="210790" y="470031"/>
                          <a:pt x="116598" y="532473"/>
                        </a:cubicBezTo>
                        <a:cubicBezTo>
                          <a:pt x="22406" y="594915"/>
                          <a:pt x="-9344" y="742023"/>
                          <a:pt x="2298" y="824573"/>
                        </a:cubicBezTo>
                        <a:cubicBezTo>
                          <a:pt x="13940" y="907123"/>
                          <a:pt x="100194" y="967448"/>
                          <a:pt x="186448" y="10277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3" name="任意多边形: 形状 92">
                    <a:extLst>
                      <a:ext uri="{FF2B5EF4-FFF2-40B4-BE49-F238E27FC236}">
                        <a16:creationId xmlns:a16="http://schemas.microsoft.com/office/drawing/2014/main" id="{9FBAA765-1361-431D-A2F2-7800FCC79D97}"/>
                      </a:ext>
                    </a:extLst>
                  </p:cNvPr>
                  <p:cNvSpPr/>
                  <p:nvPr/>
                </p:nvSpPr>
                <p:spPr>
                  <a:xfrm>
                    <a:off x="1422400" y="1981200"/>
                    <a:ext cx="452367" cy="666750"/>
                  </a:xfrm>
                  <a:custGeom>
                    <a:avLst/>
                    <a:gdLst>
                      <a:gd name="connsiteX0" fmla="*/ 304800 w 452367"/>
                      <a:gd name="connsiteY0" fmla="*/ 666750 h 666750"/>
                      <a:gd name="connsiteX1" fmla="*/ 450850 w 452367"/>
                      <a:gd name="connsiteY1" fmla="*/ 406400 h 666750"/>
                      <a:gd name="connsiteX2" fmla="*/ 361950 w 452367"/>
                      <a:gd name="connsiteY2" fmla="*/ 234950 h 666750"/>
                      <a:gd name="connsiteX3" fmla="*/ 76200 w 452367"/>
                      <a:gd name="connsiteY3" fmla="*/ 171450 h 666750"/>
                      <a:gd name="connsiteX4" fmla="*/ 0 w 452367"/>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367" h="666750">
                        <a:moveTo>
                          <a:pt x="304800" y="666750"/>
                        </a:moveTo>
                        <a:cubicBezTo>
                          <a:pt x="373062" y="572558"/>
                          <a:pt x="441325" y="478367"/>
                          <a:pt x="450850" y="406400"/>
                        </a:cubicBezTo>
                        <a:cubicBezTo>
                          <a:pt x="460375" y="334433"/>
                          <a:pt x="424392" y="274108"/>
                          <a:pt x="361950" y="234950"/>
                        </a:cubicBezTo>
                        <a:cubicBezTo>
                          <a:pt x="299508" y="195792"/>
                          <a:pt x="136525" y="210608"/>
                          <a:pt x="76200" y="171450"/>
                        </a:cubicBezTo>
                        <a:cubicBezTo>
                          <a:pt x="15875" y="132292"/>
                          <a:pt x="7937" y="66146"/>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4" name="任意多边形: 形状 93">
                    <a:extLst>
                      <a:ext uri="{FF2B5EF4-FFF2-40B4-BE49-F238E27FC236}">
                        <a16:creationId xmlns:a16="http://schemas.microsoft.com/office/drawing/2014/main" id="{5EAD9108-E08C-4243-B87D-5C32B59BD027}"/>
                      </a:ext>
                    </a:extLst>
                  </p:cNvPr>
                  <p:cNvSpPr/>
                  <p:nvPr/>
                </p:nvSpPr>
                <p:spPr>
                  <a:xfrm>
                    <a:off x="1306921" y="1024081"/>
                    <a:ext cx="636183" cy="888807"/>
                  </a:xfrm>
                  <a:custGeom>
                    <a:avLst/>
                    <a:gdLst>
                      <a:gd name="connsiteX0" fmla="*/ 115479 w 636183"/>
                      <a:gd name="connsiteY0" fmla="*/ 404669 h 888807"/>
                      <a:gd name="connsiteX1" fmla="*/ 1179 w 636183"/>
                      <a:gd name="connsiteY1" fmla="*/ 163369 h 888807"/>
                      <a:gd name="connsiteX2" fmla="*/ 178979 w 636183"/>
                      <a:gd name="connsiteY2" fmla="*/ 17319 h 888807"/>
                      <a:gd name="connsiteX3" fmla="*/ 528229 w 636183"/>
                      <a:gd name="connsiteY3" fmla="*/ 55419 h 888807"/>
                      <a:gd name="connsiteX4" fmla="*/ 629829 w 636183"/>
                      <a:gd name="connsiteY4" fmla="*/ 487219 h 888807"/>
                      <a:gd name="connsiteX5" fmla="*/ 604429 w 636183"/>
                      <a:gd name="connsiteY5" fmla="*/ 836469 h 888807"/>
                      <a:gd name="connsiteX6" fmla="*/ 432979 w 636183"/>
                      <a:gd name="connsiteY6" fmla="*/ 880919 h 88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183" h="888807">
                        <a:moveTo>
                          <a:pt x="115479" y="404669"/>
                        </a:moveTo>
                        <a:cubicBezTo>
                          <a:pt x="53037" y="316298"/>
                          <a:pt x="-9404" y="227927"/>
                          <a:pt x="1179" y="163369"/>
                        </a:cubicBezTo>
                        <a:cubicBezTo>
                          <a:pt x="11762" y="98811"/>
                          <a:pt x="91137" y="35311"/>
                          <a:pt x="178979" y="17319"/>
                        </a:cubicBezTo>
                        <a:cubicBezTo>
                          <a:pt x="266821" y="-673"/>
                          <a:pt x="453087" y="-22898"/>
                          <a:pt x="528229" y="55419"/>
                        </a:cubicBezTo>
                        <a:cubicBezTo>
                          <a:pt x="603371" y="133736"/>
                          <a:pt x="617129" y="357044"/>
                          <a:pt x="629829" y="487219"/>
                        </a:cubicBezTo>
                        <a:cubicBezTo>
                          <a:pt x="642529" y="617394"/>
                          <a:pt x="637237" y="770852"/>
                          <a:pt x="604429" y="836469"/>
                        </a:cubicBezTo>
                        <a:cubicBezTo>
                          <a:pt x="571621" y="902086"/>
                          <a:pt x="502300" y="891502"/>
                          <a:pt x="432979" y="88091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5" name="任意多边形: 形状 94">
                    <a:extLst>
                      <a:ext uri="{FF2B5EF4-FFF2-40B4-BE49-F238E27FC236}">
                        <a16:creationId xmlns:a16="http://schemas.microsoft.com/office/drawing/2014/main" id="{D5703AE7-9725-4367-9446-5F9375694199}"/>
                      </a:ext>
                    </a:extLst>
                  </p:cNvPr>
                  <p:cNvSpPr/>
                  <p:nvPr/>
                </p:nvSpPr>
                <p:spPr>
                  <a:xfrm>
                    <a:off x="870762" y="1822450"/>
                    <a:ext cx="676768" cy="712356"/>
                  </a:xfrm>
                  <a:custGeom>
                    <a:avLst/>
                    <a:gdLst>
                      <a:gd name="connsiteX0" fmla="*/ 119838 w 676768"/>
                      <a:gd name="connsiteY0" fmla="*/ 0 h 712356"/>
                      <a:gd name="connsiteX1" fmla="*/ 5538 w 676768"/>
                      <a:gd name="connsiteY1" fmla="*/ 158750 h 712356"/>
                      <a:gd name="connsiteX2" fmla="*/ 49988 w 676768"/>
                      <a:gd name="connsiteY2" fmla="*/ 647700 h 712356"/>
                      <a:gd name="connsiteX3" fmla="*/ 323038 w 676768"/>
                      <a:gd name="connsiteY3" fmla="*/ 704850 h 712356"/>
                      <a:gd name="connsiteX4" fmla="*/ 634188 w 676768"/>
                      <a:gd name="connsiteY4" fmla="*/ 628650 h 712356"/>
                      <a:gd name="connsiteX5" fmla="*/ 665938 w 676768"/>
                      <a:gd name="connsiteY5" fmla="*/ 527050 h 71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68" h="712356">
                        <a:moveTo>
                          <a:pt x="119838" y="0"/>
                        </a:moveTo>
                        <a:cubicBezTo>
                          <a:pt x="68509" y="25400"/>
                          <a:pt x="17180" y="50800"/>
                          <a:pt x="5538" y="158750"/>
                        </a:cubicBezTo>
                        <a:cubicBezTo>
                          <a:pt x="-6104" y="266700"/>
                          <a:pt x="-2929" y="556683"/>
                          <a:pt x="49988" y="647700"/>
                        </a:cubicBezTo>
                        <a:cubicBezTo>
                          <a:pt x="102905" y="738717"/>
                          <a:pt x="225671" y="708025"/>
                          <a:pt x="323038" y="704850"/>
                        </a:cubicBezTo>
                        <a:cubicBezTo>
                          <a:pt x="420405" y="701675"/>
                          <a:pt x="577038" y="658283"/>
                          <a:pt x="634188" y="628650"/>
                        </a:cubicBezTo>
                        <a:cubicBezTo>
                          <a:pt x="691338" y="599017"/>
                          <a:pt x="678638" y="563033"/>
                          <a:pt x="665938" y="5270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sp>
              <p:nvSpPr>
                <p:cNvPr id="76" name="任意多边形: 形状 75">
                  <a:extLst>
                    <a:ext uri="{FF2B5EF4-FFF2-40B4-BE49-F238E27FC236}">
                      <a16:creationId xmlns:a16="http://schemas.microsoft.com/office/drawing/2014/main" id="{30E5BC8D-DD39-4586-8B1E-86D264A4799D}"/>
                    </a:ext>
                  </a:extLst>
                </p:cNvPr>
                <p:cNvSpPr/>
                <p:nvPr/>
              </p:nvSpPr>
              <p:spPr>
                <a:xfrm>
                  <a:off x="2723947" y="1186904"/>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77" name="任意多边形: 形状 76">
                  <a:extLst>
                    <a:ext uri="{FF2B5EF4-FFF2-40B4-BE49-F238E27FC236}">
                      <a16:creationId xmlns:a16="http://schemas.microsoft.com/office/drawing/2014/main" id="{3B4378A9-9864-4DDE-8F0E-58BDB9C4ABC1}"/>
                    </a:ext>
                  </a:extLst>
                </p:cNvPr>
                <p:cNvSpPr/>
                <p:nvPr/>
              </p:nvSpPr>
              <p:spPr>
                <a:xfrm rot="4148081">
                  <a:off x="3694051" y="1423761"/>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78" name="任意多边形: 形状 77">
                  <a:extLst>
                    <a:ext uri="{FF2B5EF4-FFF2-40B4-BE49-F238E27FC236}">
                      <a16:creationId xmlns:a16="http://schemas.microsoft.com/office/drawing/2014/main" id="{9F6F5C42-E1B3-481B-81F1-647E3356E0B5}"/>
                    </a:ext>
                  </a:extLst>
                </p:cNvPr>
                <p:cNvSpPr/>
                <p:nvPr/>
              </p:nvSpPr>
              <p:spPr>
                <a:xfrm rot="20773350">
                  <a:off x="2741153" y="1587159"/>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79" name="任意多边形: 形状 78">
                  <a:extLst>
                    <a:ext uri="{FF2B5EF4-FFF2-40B4-BE49-F238E27FC236}">
                      <a16:creationId xmlns:a16="http://schemas.microsoft.com/office/drawing/2014/main" id="{A4608694-B033-4E2E-873A-6D69F845806D}"/>
                    </a:ext>
                  </a:extLst>
                </p:cNvPr>
                <p:cNvSpPr/>
                <p:nvPr/>
              </p:nvSpPr>
              <p:spPr>
                <a:xfrm>
                  <a:off x="3165056" y="969493"/>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80" name="任意多边形: 形状 79">
                  <a:extLst>
                    <a:ext uri="{FF2B5EF4-FFF2-40B4-BE49-F238E27FC236}">
                      <a16:creationId xmlns:a16="http://schemas.microsoft.com/office/drawing/2014/main" id="{C2DC4393-7D5A-41C1-B0D3-5F1C4CE55E7C}"/>
                    </a:ext>
                  </a:extLst>
                </p:cNvPr>
                <p:cNvSpPr/>
                <p:nvPr/>
              </p:nvSpPr>
              <p:spPr>
                <a:xfrm rot="20348923">
                  <a:off x="3362472" y="1161889"/>
                  <a:ext cx="259218" cy="8637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81" name="任意多边形: 形状 80">
                  <a:extLst>
                    <a:ext uri="{FF2B5EF4-FFF2-40B4-BE49-F238E27FC236}">
                      <a16:creationId xmlns:a16="http://schemas.microsoft.com/office/drawing/2014/main" id="{AC23B6F5-0618-4D27-B119-9D90469BA72C}"/>
                    </a:ext>
                  </a:extLst>
                </p:cNvPr>
                <p:cNvSpPr/>
                <p:nvPr/>
              </p:nvSpPr>
              <p:spPr>
                <a:xfrm rot="13594400">
                  <a:off x="2917271" y="1205931"/>
                  <a:ext cx="65848" cy="253209"/>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dirty="0">
                    <a:solidFill>
                      <a:sysClr val="windowText" lastClr="000000"/>
                    </a:solidFill>
                  </a:endParaRPr>
                </a:p>
              </p:txBody>
            </p:sp>
            <p:sp>
              <p:nvSpPr>
                <p:cNvPr id="82" name="任意多边形: 形状 81">
                  <a:extLst>
                    <a:ext uri="{FF2B5EF4-FFF2-40B4-BE49-F238E27FC236}">
                      <a16:creationId xmlns:a16="http://schemas.microsoft.com/office/drawing/2014/main" id="{912FE237-6553-4604-B1E1-9E1792F48263}"/>
                    </a:ext>
                  </a:extLst>
                </p:cNvPr>
                <p:cNvSpPr/>
                <p:nvPr/>
              </p:nvSpPr>
              <p:spPr>
                <a:xfrm rot="9594866" flipV="1">
                  <a:off x="3454974" y="1646941"/>
                  <a:ext cx="227529" cy="93579"/>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83" name="任意多边形: 形状 82">
                  <a:extLst>
                    <a:ext uri="{FF2B5EF4-FFF2-40B4-BE49-F238E27FC236}">
                      <a16:creationId xmlns:a16="http://schemas.microsoft.com/office/drawing/2014/main" id="{E3E9389B-88C2-43D3-A696-02BC9A45438B}"/>
                    </a:ext>
                  </a:extLst>
                </p:cNvPr>
                <p:cNvSpPr/>
                <p:nvPr/>
              </p:nvSpPr>
              <p:spPr>
                <a:xfrm rot="693850">
                  <a:off x="3374303" y="1474486"/>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84" name="任意多边形: 形状 83">
                  <a:extLst>
                    <a:ext uri="{FF2B5EF4-FFF2-40B4-BE49-F238E27FC236}">
                      <a16:creationId xmlns:a16="http://schemas.microsoft.com/office/drawing/2014/main" id="{C7575B21-1831-4785-BAD8-3CE17F1A43C8}"/>
                    </a:ext>
                  </a:extLst>
                </p:cNvPr>
                <p:cNvSpPr/>
                <p:nvPr/>
              </p:nvSpPr>
              <p:spPr>
                <a:xfrm rot="6918506">
                  <a:off x="3130792" y="1860647"/>
                  <a:ext cx="321703" cy="233100"/>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85" name="任意多边形: 形状 84">
                  <a:extLst>
                    <a:ext uri="{FF2B5EF4-FFF2-40B4-BE49-F238E27FC236}">
                      <a16:creationId xmlns:a16="http://schemas.microsoft.com/office/drawing/2014/main" id="{A484CFD0-314F-4AFF-9D6A-DB7DDD78DA72}"/>
                    </a:ext>
                  </a:extLst>
                </p:cNvPr>
                <p:cNvSpPr/>
                <p:nvPr/>
              </p:nvSpPr>
              <p:spPr>
                <a:xfrm rot="1650229">
                  <a:off x="2826347" y="1820736"/>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86" name="任意多边形: 形状 85">
                  <a:extLst>
                    <a:ext uri="{FF2B5EF4-FFF2-40B4-BE49-F238E27FC236}">
                      <a16:creationId xmlns:a16="http://schemas.microsoft.com/office/drawing/2014/main" id="{B01B9E0F-3410-45D3-BA5E-42840400A7EB}"/>
                    </a:ext>
                  </a:extLst>
                </p:cNvPr>
                <p:cNvSpPr/>
                <p:nvPr/>
              </p:nvSpPr>
              <p:spPr>
                <a:xfrm rot="5400000">
                  <a:off x="2857093" y="1991216"/>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87" name="任意多边形: 形状 86">
                  <a:extLst>
                    <a:ext uri="{FF2B5EF4-FFF2-40B4-BE49-F238E27FC236}">
                      <a16:creationId xmlns:a16="http://schemas.microsoft.com/office/drawing/2014/main" id="{30EA34A6-6DF5-4BFB-B802-768446E98A6E}"/>
                    </a:ext>
                  </a:extLst>
                </p:cNvPr>
                <p:cNvSpPr/>
                <p:nvPr/>
              </p:nvSpPr>
              <p:spPr>
                <a:xfrm>
                  <a:off x="2526774" y="2035939"/>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88" name="任意多边形: 形状 87">
                  <a:extLst>
                    <a:ext uri="{FF2B5EF4-FFF2-40B4-BE49-F238E27FC236}">
                      <a16:creationId xmlns:a16="http://schemas.microsoft.com/office/drawing/2014/main" id="{852D37EC-2FC8-4014-987F-ED59F65332CF}"/>
                    </a:ext>
                  </a:extLst>
                </p:cNvPr>
                <p:cNvSpPr/>
                <p:nvPr/>
              </p:nvSpPr>
              <p:spPr>
                <a:xfrm rot="1633217">
                  <a:off x="2706802" y="2141786"/>
                  <a:ext cx="115430" cy="290345"/>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89" name="任意多边形: 形状 88">
                  <a:extLst>
                    <a:ext uri="{FF2B5EF4-FFF2-40B4-BE49-F238E27FC236}">
                      <a16:creationId xmlns:a16="http://schemas.microsoft.com/office/drawing/2014/main" id="{3C6F6224-0061-4DC5-96A6-CAC286539ECC}"/>
                    </a:ext>
                  </a:extLst>
                </p:cNvPr>
                <p:cNvSpPr/>
                <p:nvPr/>
              </p:nvSpPr>
              <p:spPr>
                <a:xfrm rot="18399714">
                  <a:off x="2920918" y="2545126"/>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grpSp>
          <p:sp>
            <p:nvSpPr>
              <p:cNvPr id="73" name="任意多边形: 形状 72">
                <a:extLst>
                  <a:ext uri="{FF2B5EF4-FFF2-40B4-BE49-F238E27FC236}">
                    <a16:creationId xmlns:a16="http://schemas.microsoft.com/office/drawing/2014/main" id="{24A3B8D9-0F46-476E-AF71-9276315F94CF}"/>
                  </a:ext>
                </a:extLst>
              </p:cNvPr>
              <p:cNvSpPr/>
              <p:nvPr/>
            </p:nvSpPr>
            <p:spPr>
              <a:xfrm rot="18822851">
                <a:off x="4875910" y="2217018"/>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sp>
            <p:nvSpPr>
              <p:cNvPr id="74" name="任意多边形: 形状 73">
                <a:extLst>
                  <a:ext uri="{FF2B5EF4-FFF2-40B4-BE49-F238E27FC236}">
                    <a16:creationId xmlns:a16="http://schemas.microsoft.com/office/drawing/2014/main" id="{6F519D92-8F4B-4FA8-BD1E-AE5840E21C8A}"/>
                  </a:ext>
                </a:extLst>
              </p:cNvPr>
              <p:cNvSpPr/>
              <p:nvPr/>
            </p:nvSpPr>
            <p:spPr>
              <a:xfrm rot="5400000">
                <a:off x="5122860" y="2386321"/>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ysClr val="windowText" lastClr="000000"/>
                  </a:solidFill>
                </a:endParaRPr>
              </a:p>
            </p:txBody>
          </p:sp>
        </p:grpSp>
        <p:cxnSp>
          <p:nvCxnSpPr>
            <p:cNvPr id="70" name="直接连接符 69">
              <a:extLst>
                <a:ext uri="{FF2B5EF4-FFF2-40B4-BE49-F238E27FC236}">
                  <a16:creationId xmlns:a16="http://schemas.microsoft.com/office/drawing/2014/main" id="{5AC30B89-6DCD-47EF-B0BC-D18D7610A948}"/>
                </a:ext>
              </a:extLst>
            </p:cNvPr>
            <p:cNvCxnSpPr>
              <a:stCxn id="86" idx="1"/>
            </p:cNvCxnSpPr>
            <p:nvPr/>
          </p:nvCxnSpPr>
          <p:spPr>
            <a:xfrm flipV="1">
              <a:off x="5186388" y="1505136"/>
              <a:ext cx="27747" cy="832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CA504C8-77F1-42D9-8A56-BD34B092B115}"/>
                </a:ext>
              </a:extLst>
            </p:cNvPr>
            <p:cNvCxnSpPr/>
            <p:nvPr/>
          </p:nvCxnSpPr>
          <p:spPr>
            <a:xfrm flipV="1">
              <a:off x="5910632" y="1975052"/>
              <a:ext cx="27747" cy="832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文本框 95">
            <a:extLst>
              <a:ext uri="{FF2B5EF4-FFF2-40B4-BE49-F238E27FC236}">
                <a16:creationId xmlns:a16="http://schemas.microsoft.com/office/drawing/2014/main" id="{33A96028-3201-4598-8675-01EDECBB8BE2}"/>
              </a:ext>
            </a:extLst>
          </p:cNvPr>
          <p:cNvSpPr txBox="1"/>
          <p:nvPr/>
        </p:nvSpPr>
        <p:spPr>
          <a:xfrm>
            <a:off x="7237508" y="4494793"/>
            <a:ext cx="1494961" cy="646331"/>
          </a:xfrm>
          <a:prstGeom prst="rect">
            <a:avLst/>
          </a:prstGeom>
          <a:noFill/>
          <a:ln>
            <a:noFill/>
          </a:ln>
        </p:spPr>
        <p:txBody>
          <a:bodyPr wrap="none" rtlCol="0">
            <a:spAutoFit/>
          </a:bodyPr>
          <a:lstStyle/>
          <a:p>
            <a:pPr algn="ctr"/>
            <a:r>
              <a:rPr lang="en-US" altLang="zh-CN" b="1" dirty="0">
                <a:solidFill>
                  <a:sysClr val="windowText" lastClr="000000"/>
                </a:solidFill>
                <a:latin typeface="Times New Roman" panose="02020603050405020304" pitchFamily="18" charset="0"/>
                <a:cs typeface="Times New Roman" panose="02020603050405020304" pitchFamily="18" charset="0"/>
              </a:rPr>
              <a:t>Cross-linked </a:t>
            </a:r>
          </a:p>
          <a:p>
            <a:pPr algn="ctr"/>
            <a:r>
              <a:rPr lang="en-US" altLang="zh-CN" b="1" dirty="0">
                <a:solidFill>
                  <a:sysClr val="windowText" lastClr="000000"/>
                </a:solidFill>
                <a:latin typeface="Times New Roman" panose="02020603050405020304" pitchFamily="18" charset="0"/>
                <a:cs typeface="Times New Roman" panose="02020603050405020304" pitchFamily="18" charset="0"/>
              </a:rPr>
              <a:t>polyethylene</a:t>
            </a:r>
            <a:endParaRPr lang="zh-CN" altLang="en-US" b="1"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715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0645D08-4DBE-42C1-B003-20B668FCCB51}"/>
              </a:ext>
            </a:extLst>
          </p:cNvPr>
          <p:cNvSpPr txBox="1"/>
          <p:nvPr/>
        </p:nvSpPr>
        <p:spPr>
          <a:xfrm>
            <a:off x="22187" y="80990"/>
            <a:ext cx="7540935" cy="1077218"/>
          </a:xfrm>
          <a:prstGeom prst="rect">
            <a:avLst/>
          </a:prstGeom>
          <a:noFill/>
        </p:spPr>
        <p:txBody>
          <a:bodyPr wrap="square" rtlCol="0">
            <a:spAutoFit/>
          </a:bodyPr>
          <a:lstStyle/>
          <a:p>
            <a:pPr algn="just"/>
            <a:r>
              <a:rPr lang="zh-CN" altLang="en-US" sz="3200" b="1" dirty="0">
                <a:latin typeface="Times New Roman" panose="02020603050405020304" pitchFamily="18" charset="0"/>
                <a:cs typeface="Times New Roman" panose="02020603050405020304" pitchFamily="18" charset="0"/>
              </a:rPr>
              <a:t>低密度聚乙烯</a:t>
            </a:r>
            <a:endParaRPr lang="en-US" altLang="zh-CN" sz="3200" b="1" dirty="0">
              <a:latin typeface="Times New Roman" panose="02020603050405020304" pitchFamily="18" charset="0"/>
              <a:cs typeface="Times New Roman" panose="02020603050405020304" pitchFamily="18" charset="0"/>
            </a:endParaRPr>
          </a:p>
          <a:p>
            <a:pPr algn="just"/>
            <a:r>
              <a:rPr lang="en-US" altLang="zh-CN" sz="3200" b="1" i="1" u="sng" dirty="0">
                <a:solidFill>
                  <a:srgbClr val="FF0000"/>
                </a:solidFill>
                <a:latin typeface="Times New Roman" panose="02020603050405020304" pitchFamily="18" charset="0"/>
                <a:cs typeface="Times New Roman" panose="02020603050405020304" pitchFamily="18" charset="0"/>
              </a:rPr>
              <a:t>L</a:t>
            </a:r>
            <a:r>
              <a:rPr lang="en-US" altLang="zh-CN" sz="3200" b="1" i="1" u="sng" dirty="0">
                <a:latin typeface="Times New Roman" panose="02020603050405020304" pitchFamily="18" charset="0"/>
                <a:cs typeface="Times New Roman" panose="02020603050405020304" pitchFamily="18" charset="0"/>
              </a:rPr>
              <a:t>ow-</a:t>
            </a:r>
            <a:r>
              <a:rPr lang="en-US" altLang="zh-CN" sz="3200" b="1" i="1" u="sng" dirty="0">
                <a:solidFill>
                  <a:srgbClr val="FF0000"/>
                </a:solidFill>
                <a:latin typeface="Times New Roman" panose="02020603050405020304" pitchFamily="18" charset="0"/>
                <a:cs typeface="Times New Roman" panose="02020603050405020304" pitchFamily="18" charset="0"/>
              </a:rPr>
              <a:t>d</a:t>
            </a:r>
            <a:r>
              <a:rPr lang="en-US" altLang="zh-CN" sz="3200" b="1" i="1" u="sng" dirty="0">
                <a:latin typeface="Times New Roman" panose="02020603050405020304" pitchFamily="18" charset="0"/>
                <a:cs typeface="Times New Roman" panose="02020603050405020304" pitchFamily="18" charset="0"/>
              </a:rPr>
              <a:t>ensity </a:t>
            </a:r>
            <a:r>
              <a:rPr lang="en-US" altLang="zh-CN" sz="3200" b="1" i="1" u="sng" dirty="0">
                <a:solidFill>
                  <a:srgbClr val="FF0000"/>
                </a:solidFill>
                <a:latin typeface="Times New Roman" panose="02020603050405020304" pitchFamily="18" charset="0"/>
                <a:cs typeface="Times New Roman" panose="02020603050405020304" pitchFamily="18" charset="0"/>
              </a:rPr>
              <a:t>P</a:t>
            </a:r>
            <a:r>
              <a:rPr lang="en-US" altLang="zh-CN" sz="3200" b="1" i="1" u="sng" dirty="0">
                <a:latin typeface="Times New Roman" panose="02020603050405020304" pitchFamily="18" charset="0"/>
                <a:cs typeface="Times New Roman" panose="02020603050405020304" pitchFamily="18" charset="0"/>
              </a:rPr>
              <a:t>oly</a:t>
            </a:r>
            <a:r>
              <a:rPr lang="en-US" altLang="zh-CN" sz="3200" b="1" i="1" u="sng" dirty="0">
                <a:solidFill>
                  <a:srgbClr val="FF0000"/>
                </a:solidFill>
                <a:latin typeface="Times New Roman" panose="02020603050405020304" pitchFamily="18" charset="0"/>
                <a:cs typeface="Times New Roman" panose="02020603050405020304" pitchFamily="18" charset="0"/>
              </a:rPr>
              <a:t>e</a:t>
            </a:r>
            <a:r>
              <a:rPr lang="en-US" altLang="zh-CN" sz="3200" b="1" i="1" u="sng" dirty="0">
                <a:latin typeface="Times New Roman" panose="02020603050405020304" pitchFamily="18" charset="0"/>
                <a:cs typeface="Times New Roman" panose="02020603050405020304" pitchFamily="18" charset="0"/>
              </a:rPr>
              <a:t>thylene</a:t>
            </a:r>
            <a:endParaRPr lang="zh-CN" altLang="en-US" sz="3200" b="1" i="1" u="sng"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50B59E7-35B0-4826-ACB6-E1B04D3D137B}"/>
              </a:ext>
            </a:extLst>
          </p:cNvPr>
          <p:cNvSpPr/>
          <p:nvPr/>
        </p:nvSpPr>
        <p:spPr>
          <a:xfrm>
            <a:off x="1886522" y="1270798"/>
            <a:ext cx="5795672" cy="870751"/>
          </a:xfrm>
          <a:prstGeom prst="rect">
            <a:avLst/>
          </a:prstGeom>
        </p:spPr>
        <p:txBody>
          <a:bodyPr wrap="square">
            <a:spAutoFit/>
          </a:bodyPr>
          <a:lstStyle/>
          <a:p>
            <a:pPr>
              <a:lnSpc>
                <a:spcPct val="150000"/>
              </a:lnSpc>
            </a:pPr>
            <a:r>
              <a:rPr lang="en-US" altLang="zh-CN" b="1" dirty="0">
                <a:latin typeface="Times New Roman" panose="02020603050405020304" pitchFamily="18" charset="0"/>
                <a:cs typeface="Times New Roman" panose="02020603050405020304" pitchFamily="18" charset="0"/>
              </a:rPr>
              <a:t>1933,</a:t>
            </a:r>
            <a:r>
              <a:rPr lang="zh-CN" altLang="en-US" b="1" dirty="0">
                <a:latin typeface="Times New Roman" panose="02020603050405020304" pitchFamily="18" charset="0"/>
                <a:cs typeface="Times New Roman" panose="02020603050405020304" pitchFamily="18" charset="0"/>
              </a:rPr>
              <a:t> 帝国化工</a:t>
            </a:r>
            <a:r>
              <a:rPr lang="en-US" altLang="zh-CN" b="1" u="sng" dirty="0">
                <a:latin typeface="Times New Roman" panose="02020603050405020304" pitchFamily="18" charset="0"/>
                <a:cs typeface="Times New Roman" panose="02020603050405020304" pitchFamily="18" charset="0"/>
              </a:rPr>
              <a:t>Imperial Chemical Industries (ICI)</a:t>
            </a:r>
          </a:p>
          <a:p>
            <a:pPr>
              <a:lnSpc>
                <a:spcPct val="150000"/>
              </a:lnSpc>
            </a:pPr>
            <a:r>
              <a:rPr lang="en-US" altLang="zh-CN" b="1" dirty="0">
                <a:latin typeface="Times New Roman" panose="02020603050405020304" pitchFamily="18" charset="0"/>
                <a:cs typeface="Times New Roman" panose="02020603050405020304" pitchFamily="18" charset="0"/>
              </a:rPr>
              <a:t>190 MPa, 170 ℃, </a:t>
            </a:r>
            <a:r>
              <a:rPr lang="zh-CN" altLang="en-US" b="1" dirty="0">
                <a:latin typeface="Times New Roman" panose="02020603050405020304" pitchFamily="18" charset="0"/>
                <a:cs typeface="Times New Roman" panose="02020603050405020304" pitchFamily="18" charset="0"/>
              </a:rPr>
              <a:t>自由基聚合</a:t>
            </a:r>
            <a:r>
              <a:rPr lang="en-US" altLang="zh-CN" b="1" i="1" u="sng" dirty="0">
                <a:latin typeface="Times New Roman" panose="02020603050405020304" pitchFamily="18" charset="0"/>
                <a:cs typeface="Times New Roman" panose="02020603050405020304" pitchFamily="18" charset="0"/>
              </a:rPr>
              <a:t>Free radical polymerization</a:t>
            </a:r>
            <a:endParaRPr lang="zh-CN" altLang="en-US" b="1" i="1" u="sng"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BE735F80-8AAC-4B2F-9BC3-ADD483DAC789}"/>
              </a:ext>
            </a:extLst>
          </p:cNvPr>
          <p:cNvSpPr txBox="1"/>
          <p:nvPr/>
        </p:nvSpPr>
        <p:spPr>
          <a:xfrm>
            <a:off x="4583578" y="5292118"/>
            <a:ext cx="3456384" cy="1286250"/>
          </a:xfrm>
          <a:prstGeom prst="rect">
            <a:avLst/>
          </a:prstGeom>
          <a:noFill/>
        </p:spPr>
        <p:txBody>
          <a:bodyPr wrap="square" rtlCol="0">
            <a:spAutoFit/>
          </a:bodyPr>
          <a:lstStyle/>
          <a:p>
            <a:pPr algn="just">
              <a:lnSpc>
                <a:spcPct val="150000"/>
              </a:lnSpc>
            </a:pPr>
            <a:r>
              <a:rPr lang="zh-CN" altLang="en-US" b="1" dirty="0">
                <a:latin typeface="Times New Roman" panose="02020603050405020304" pitchFamily="18" charset="0"/>
                <a:cs typeface="Times New Roman" panose="02020603050405020304" pitchFamily="18" charset="0"/>
              </a:rPr>
              <a:t>密度</a:t>
            </a:r>
            <a:r>
              <a:rPr lang="en-US" altLang="zh-CN" b="1" dirty="0">
                <a:latin typeface="Times New Roman" panose="02020603050405020304" pitchFamily="18" charset="0"/>
                <a:cs typeface="Times New Roman" panose="02020603050405020304" pitchFamily="18" charset="0"/>
              </a:rPr>
              <a:t>: 0.917-0.930 g/cm</a:t>
            </a:r>
            <a:r>
              <a:rPr lang="en-US" altLang="zh-CN" b="1" baseline="30000" dirty="0">
                <a:latin typeface="Times New Roman" panose="02020603050405020304" pitchFamily="18" charset="0"/>
                <a:cs typeface="Times New Roman" panose="02020603050405020304" pitchFamily="18" charset="0"/>
              </a:rPr>
              <a:t>3</a:t>
            </a:r>
            <a:endParaRPr lang="en-US" altLang="zh-CN" b="1" dirty="0">
              <a:latin typeface="Times New Roman" panose="02020603050405020304" pitchFamily="18" charset="0"/>
              <a:cs typeface="Times New Roman" panose="02020603050405020304" pitchFamily="18" charset="0"/>
            </a:endParaRPr>
          </a:p>
          <a:p>
            <a:pPr algn="just">
              <a:lnSpc>
                <a:spcPct val="150000"/>
              </a:lnSpc>
            </a:pPr>
            <a:r>
              <a:rPr lang="zh-CN" altLang="en-US" b="1" dirty="0">
                <a:latin typeface="Times New Roman" panose="02020603050405020304" pitchFamily="18" charset="0"/>
                <a:cs typeface="Times New Roman" panose="02020603050405020304" pitchFamily="18" charset="0"/>
              </a:rPr>
              <a:t>分子链堆砌密度低，结晶度低</a:t>
            </a:r>
            <a:endParaRPr lang="en-US" altLang="zh-CN" b="1" baseline="30000" dirty="0">
              <a:latin typeface="Times New Roman" panose="02020603050405020304" pitchFamily="18" charset="0"/>
              <a:cs typeface="Times New Roman" panose="02020603050405020304" pitchFamily="18" charset="0"/>
            </a:endParaRPr>
          </a:p>
          <a:p>
            <a:pPr algn="just">
              <a:lnSpc>
                <a:spcPct val="150000"/>
              </a:lnSpc>
            </a:pPr>
            <a:r>
              <a:rPr lang="zh-CN" altLang="en-US" b="1" dirty="0">
                <a:latin typeface="Times New Roman" panose="02020603050405020304" pitchFamily="18" charset="0"/>
                <a:cs typeface="Times New Roman" panose="02020603050405020304" pitchFamily="18" charset="0"/>
              </a:rPr>
              <a:t>熔点低：</a:t>
            </a:r>
            <a:r>
              <a:rPr lang="en-US" altLang="zh-CN" b="1" dirty="0">
                <a:latin typeface="Times New Roman" panose="02020603050405020304" pitchFamily="18" charset="0"/>
                <a:cs typeface="Times New Roman" panose="02020603050405020304" pitchFamily="18" charset="0"/>
              </a:rPr>
              <a:t> 120-125 °C</a:t>
            </a:r>
          </a:p>
        </p:txBody>
      </p:sp>
      <p:sp>
        <p:nvSpPr>
          <p:cNvPr id="7" name="文本框 6">
            <a:extLst>
              <a:ext uri="{FF2B5EF4-FFF2-40B4-BE49-F238E27FC236}">
                <a16:creationId xmlns:a16="http://schemas.microsoft.com/office/drawing/2014/main" id="{39FAA51A-BC2A-4394-9EEC-4ED54DBADD91}"/>
              </a:ext>
            </a:extLst>
          </p:cNvPr>
          <p:cNvSpPr txBox="1"/>
          <p:nvPr/>
        </p:nvSpPr>
        <p:spPr>
          <a:xfrm>
            <a:off x="2038244" y="5084369"/>
            <a:ext cx="1925527" cy="1701748"/>
          </a:xfrm>
          <a:prstGeom prst="rect">
            <a:avLst/>
          </a:prstGeom>
          <a:noFill/>
        </p:spPr>
        <p:txBody>
          <a:bodyPr wrap="none" rtlCol="0">
            <a:spAutoFit/>
          </a:bodyPr>
          <a:lstStyle/>
          <a:p>
            <a:pPr>
              <a:lnSpc>
                <a:spcPct val="150000"/>
              </a:lnSpc>
            </a:pPr>
            <a:r>
              <a:rPr lang="zh-CN" altLang="en-US" b="1" dirty="0">
                <a:latin typeface="Times New Roman" panose="02020603050405020304" pitchFamily="18" charset="0"/>
                <a:cs typeface="Times New Roman" panose="02020603050405020304" pitchFamily="18" charset="0"/>
              </a:rPr>
              <a:t>结构特点：</a:t>
            </a:r>
            <a:endParaRPr lang="en-US" altLang="zh-CN" b="1" dirty="0">
              <a:latin typeface="Times New Roman" panose="02020603050405020304" pitchFamily="18" charset="0"/>
              <a:cs typeface="Times New Roman" panose="02020603050405020304" pitchFamily="18" charset="0"/>
            </a:endParaRPr>
          </a:p>
          <a:p>
            <a:pPr>
              <a:lnSpc>
                <a:spcPct val="150000"/>
              </a:lnSpc>
            </a:pPr>
            <a:r>
              <a:rPr lang="zh-CN" altLang="en-US" b="1" dirty="0">
                <a:latin typeface="Times New Roman" panose="02020603050405020304" pitchFamily="18" charset="0"/>
                <a:cs typeface="Times New Roman" panose="02020603050405020304" pitchFamily="18" charset="0"/>
              </a:rPr>
              <a:t>支链较少，约</a:t>
            </a:r>
            <a:r>
              <a:rPr lang="en-US" altLang="zh-CN" b="1" dirty="0">
                <a:latin typeface="Times New Roman" panose="02020603050405020304" pitchFamily="18" charset="0"/>
                <a:cs typeface="Times New Roman" panose="02020603050405020304" pitchFamily="18" charset="0"/>
              </a:rPr>
              <a:t>2%</a:t>
            </a:r>
          </a:p>
          <a:p>
            <a:pPr>
              <a:lnSpc>
                <a:spcPct val="150000"/>
              </a:lnSpc>
            </a:pPr>
            <a:r>
              <a:rPr lang="zh-CN" altLang="en-US" b="1" dirty="0">
                <a:latin typeface="Times New Roman" panose="02020603050405020304" pitchFamily="18" charset="0"/>
                <a:cs typeface="Times New Roman" panose="02020603050405020304" pitchFamily="18" charset="0"/>
              </a:rPr>
              <a:t>支链分布无规</a:t>
            </a:r>
            <a:endParaRPr lang="en-US" altLang="zh-CN" b="1" dirty="0">
              <a:latin typeface="Times New Roman" panose="02020603050405020304" pitchFamily="18" charset="0"/>
              <a:cs typeface="Times New Roman" panose="02020603050405020304" pitchFamily="18" charset="0"/>
            </a:endParaRPr>
          </a:p>
          <a:p>
            <a:pPr>
              <a:lnSpc>
                <a:spcPct val="150000"/>
              </a:lnSpc>
            </a:pPr>
            <a:r>
              <a:rPr lang="zh-CN" altLang="en-US" b="1" dirty="0">
                <a:latin typeface="Times New Roman" panose="02020603050405020304" pitchFamily="18" charset="0"/>
                <a:cs typeface="Times New Roman" panose="02020603050405020304" pitchFamily="18" charset="0"/>
              </a:rPr>
              <a:t>有支化的支链</a:t>
            </a:r>
            <a:r>
              <a:rPr lang="en-US" altLang="zh-CN" b="1" dirty="0">
                <a:latin typeface="Times New Roman" panose="02020603050405020304" pitchFamily="18" charset="0"/>
                <a:cs typeface="Times New Roman" panose="02020603050405020304" pitchFamily="18" charset="0"/>
              </a:rPr>
              <a:t> </a:t>
            </a:r>
          </a:p>
        </p:txBody>
      </p:sp>
      <p:grpSp>
        <p:nvGrpSpPr>
          <p:cNvPr id="8" name="组合 7">
            <a:extLst>
              <a:ext uri="{FF2B5EF4-FFF2-40B4-BE49-F238E27FC236}">
                <a16:creationId xmlns:a16="http://schemas.microsoft.com/office/drawing/2014/main" id="{FF965AFA-CE32-4112-87D4-0E9E5F9B4D1F}"/>
              </a:ext>
            </a:extLst>
          </p:cNvPr>
          <p:cNvGrpSpPr/>
          <p:nvPr/>
        </p:nvGrpSpPr>
        <p:grpSpPr>
          <a:xfrm>
            <a:off x="1896121" y="2326901"/>
            <a:ext cx="1896533" cy="2658533"/>
            <a:chOff x="4716189" y="406400"/>
            <a:chExt cx="1422400" cy="1993900"/>
          </a:xfrm>
        </p:grpSpPr>
        <p:grpSp>
          <p:nvGrpSpPr>
            <p:cNvPr id="9" name="组合 8">
              <a:extLst>
                <a:ext uri="{FF2B5EF4-FFF2-40B4-BE49-F238E27FC236}">
                  <a16:creationId xmlns:a16="http://schemas.microsoft.com/office/drawing/2014/main" id="{730AE15E-3792-42FF-928D-959012B32369}"/>
                </a:ext>
              </a:extLst>
            </p:cNvPr>
            <p:cNvGrpSpPr/>
            <p:nvPr/>
          </p:nvGrpSpPr>
          <p:grpSpPr>
            <a:xfrm>
              <a:off x="4716189" y="406400"/>
              <a:ext cx="1422400" cy="1993900"/>
              <a:chOff x="3958348" y="825500"/>
              <a:chExt cx="1422400" cy="1993900"/>
            </a:xfrm>
          </p:grpSpPr>
          <p:grpSp>
            <p:nvGrpSpPr>
              <p:cNvPr id="13" name="组合 12">
                <a:extLst>
                  <a:ext uri="{FF2B5EF4-FFF2-40B4-BE49-F238E27FC236}">
                    <a16:creationId xmlns:a16="http://schemas.microsoft.com/office/drawing/2014/main" id="{0B298D02-C99C-4DED-A0C8-D38CE6A8EEED}"/>
                  </a:ext>
                </a:extLst>
              </p:cNvPr>
              <p:cNvGrpSpPr/>
              <p:nvPr/>
            </p:nvGrpSpPr>
            <p:grpSpPr>
              <a:xfrm>
                <a:off x="3958348" y="825500"/>
                <a:ext cx="1422400" cy="1993900"/>
                <a:chOff x="2459748" y="825500"/>
                <a:chExt cx="1422400" cy="1993900"/>
              </a:xfrm>
            </p:grpSpPr>
            <p:grpSp>
              <p:nvGrpSpPr>
                <p:cNvPr id="17" name="组合 16">
                  <a:extLst>
                    <a:ext uri="{FF2B5EF4-FFF2-40B4-BE49-F238E27FC236}">
                      <a16:creationId xmlns:a16="http://schemas.microsoft.com/office/drawing/2014/main" id="{58C9BFCF-6ED5-46A7-B084-073FEAFC7DFE}"/>
                    </a:ext>
                  </a:extLst>
                </p:cNvPr>
                <p:cNvGrpSpPr/>
                <p:nvPr/>
              </p:nvGrpSpPr>
              <p:grpSpPr>
                <a:xfrm>
                  <a:off x="2459748" y="825500"/>
                  <a:ext cx="1422400" cy="1993900"/>
                  <a:chOff x="711200" y="825500"/>
                  <a:chExt cx="1422400" cy="1993900"/>
                </a:xfrm>
              </p:grpSpPr>
              <p:sp>
                <p:nvSpPr>
                  <p:cNvPr id="32" name="矩形 31">
                    <a:extLst>
                      <a:ext uri="{FF2B5EF4-FFF2-40B4-BE49-F238E27FC236}">
                        <a16:creationId xmlns:a16="http://schemas.microsoft.com/office/drawing/2014/main" id="{34460642-2867-4A8C-B911-A533BBA4CFE8}"/>
                      </a:ext>
                    </a:extLst>
                  </p:cNvPr>
                  <p:cNvSpPr/>
                  <p:nvPr/>
                </p:nvSpPr>
                <p:spPr>
                  <a:xfrm>
                    <a:off x="711200" y="825500"/>
                    <a:ext cx="1422400" cy="1993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任意多边形: 形状 32">
                    <a:extLst>
                      <a:ext uri="{FF2B5EF4-FFF2-40B4-BE49-F238E27FC236}">
                        <a16:creationId xmlns:a16="http://schemas.microsoft.com/office/drawing/2014/main" id="{DABEFC8D-6EA6-47C0-A75B-5FAB96C11627}"/>
                      </a:ext>
                    </a:extLst>
                  </p:cNvPr>
                  <p:cNvSpPr/>
                  <p:nvPr/>
                </p:nvSpPr>
                <p:spPr>
                  <a:xfrm>
                    <a:off x="889000" y="1079500"/>
                    <a:ext cx="425450" cy="556683"/>
                  </a:xfrm>
                  <a:custGeom>
                    <a:avLst/>
                    <a:gdLst>
                      <a:gd name="connsiteX0" fmla="*/ 0 w 425450"/>
                      <a:gd name="connsiteY0" fmla="*/ 0 h 556683"/>
                      <a:gd name="connsiteX1" fmla="*/ 146050 w 425450"/>
                      <a:gd name="connsiteY1" fmla="*/ 57150 h 556683"/>
                      <a:gd name="connsiteX2" fmla="*/ 190500 w 425450"/>
                      <a:gd name="connsiteY2" fmla="*/ 247650 h 556683"/>
                      <a:gd name="connsiteX3" fmla="*/ 190500 w 425450"/>
                      <a:gd name="connsiteY3" fmla="*/ 514350 h 556683"/>
                      <a:gd name="connsiteX4" fmla="*/ 425450 w 425450"/>
                      <a:gd name="connsiteY4" fmla="*/ 552450 h 556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556683">
                        <a:moveTo>
                          <a:pt x="0" y="0"/>
                        </a:moveTo>
                        <a:cubicBezTo>
                          <a:pt x="57150" y="7937"/>
                          <a:pt x="114300" y="15875"/>
                          <a:pt x="146050" y="57150"/>
                        </a:cubicBezTo>
                        <a:cubicBezTo>
                          <a:pt x="177800" y="98425"/>
                          <a:pt x="183092" y="171450"/>
                          <a:pt x="190500" y="247650"/>
                        </a:cubicBezTo>
                        <a:cubicBezTo>
                          <a:pt x="197908" y="323850"/>
                          <a:pt x="151342" y="463550"/>
                          <a:pt x="190500" y="514350"/>
                        </a:cubicBezTo>
                        <a:cubicBezTo>
                          <a:pt x="229658" y="565150"/>
                          <a:pt x="327554" y="558800"/>
                          <a:pt x="425450" y="5524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任意多边形: 形状 33">
                    <a:extLst>
                      <a:ext uri="{FF2B5EF4-FFF2-40B4-BE49-F238E27FC236}">
                        <a16:creationId xmlns:a16="http://schemas.microsoft.com/office/drawing/2014/main" id="{8D73D1B6-998E-4FAF-A506-4A41308452AA}"/>
                      </a:ext>
                    </a:extLst>
                  </p:cNvPr>
                  <p:cNvSpPr/>
                  <p:nvPr/>
                </p:nvSpPr>
                <p:spPr>
                  <a:xfrm>
                    <a:off x="1096252" y="1283627"/>
                    <a:ext cx="626849" cy="1027773"/>
                  </a:xfrm>
                  <a:custGeom>
                    <a:avLst/>
                    <a:gdLst>
                      <a:gd name="connsiteX0" fmla="*/ 357898 w 626849"/>
                      <a:gd name="connsiteY0" fmla="*/ 5423 h 1027773"/>
                      <a:gd name="connsiteX1" fmla="*/ 599198 w 626849"/>
                      <a:gd name="connsiteY1" fmla="*/ 62573 h 1027773"/>
                      <a:gd name="connsiteX2" fmla="*/ 567448 w 626849"/>
                      <a:gd name="connsiteY2" fmla="*/ 449923 h 1027773"/>
                      <a:gd name="connsiteX3" fmla="*/ 116598 w 626849"/>
                      <a:gd name="connsiteY3" fmla="*/ 532473 h 1027773"/>
                      <a:gd name="connsiteX4" fmla="*/ 2298 w 626849"/>
                      <a:gd name="connsiteY4" fmla="*/ 824573 h 1027773"/>
                      <a:gd name="connsiteX5" fmla="*/ 186448 w 626849"/>
                      <a:gd name="connsiteY5" fmla="*/ 1027773 h 10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849" h="1027773">
                        <a:moveTo>
                          <a:pt x="357898" y="5423"/>
                        </a:moveTo>
                        <a:cubicBezTo>
                          <a:pt x="461085" y="-3044"/>
                          <a:pt x="564273" y="-11510"/>
                          <a:pt x="599198" y="62573"/>
                        </a:cubicBezTo>
                        <a:cubicBezTo>
                          <a:pt x="634123" y="136656"/>
                          <a:pt x="647881" y="371606"/>
                          <a:pt x="567448" y="449923"/>
                        </a:cubicBezTo>
                        <a:cubicBezTo>
                          <a:pt x="487015" y="528240"/>
                          <a:pt x="210790" y="470031"/>
                          <a:pt x="116598" y="532473"/>
                        </a:cubicBezTo>
                        <a:cubicBezTo>
                          <a:pt x="22406" y="594915"/>
                          <a:pt x="-9344" y="742023"/>
                          <a:pt x="2298" y="824573"/>
                        </a:cubicBezTo>
                        <a:cubicBezTo>
                          <a:pt x="13940" y="907123"/>
                          <a:pt x="100194" y="967448"/>
                          <a:pt x="186448" y="10277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846A56AD-D5AF-4A69-8FD3-EFC6CBFBB889}"/>
                      </a:ext>
                    </a:extLst>
                  </p:cNvPr>
                  <p:cNvSpPr/>
                  <p:nvPr/>
                </p:nvSpPr>
                <p:spPr>
                  <a:xfrm>
                    <a:off x="1422400" y="1981200"/>
                    <a:ext cx="452367" cy="666750"/>
                  </a:xfrm>
                  <a:custGeom>
                    <a:avLst/>
                    <a:gdLst>
                      <a:gd name="connsiteX0" fmla="*/ 304800 w 452367"/>
                      <a:gd name="connsiteY0" fmla="*/ 666750 h 666750"/>
                      <a:gd name="connsiteX1" fmla="*/ 450850 w 452367"/>
                      <a:gd name="connsiteY1" fmla="*/ 406400 h 666750"/>
                      <a:gd name="connsiteX2" fmla="*/ 361950 w 452367"/>
                      <a:gd name="connsiteY2" fmla="*/ 234950 h 666750"/>
                      <a:gd name="connsiteX3" fmla="*/ 76200 w 452367"/>
                      <a:gd name="connsiteY3" fmla="*/ 171450 h 666750"/>
                      <a:gd name="connsiteX4" fmla="*/ 0 w 452367"/>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367" h="666750">
                        <a:moveTo>
                          <a:pt x="304800" y="666750"/>
                        </a:moveTo>
                        <a:cubicBezTo>
                          <a:pt x="373062" y="572558"/>
                          <a:pt x="441325" y="478367"/>
                          <a:pt x="450850" y="406400"/>
                        </a:cubicBezTo>
                        <a:cubicBezTo>
                          <a:pt x="460375" y="334433"/>
                          <a:pt x="424392" y="274108"/>
                          <a:pt x="361950" y="234950"/>
                        </a:cubicBezTo>
                        <a:cubicBezTo>
                          <a:pt x="299508" y="195792"/>
                          <a:pt x="136525" y="210608"/>
                          <a:pt x="76200" y="171450"/>
                        </a:cubicBezTo>
                        <a:cubicBezTo>
                          <a:pt x="15875" y="132292"/>
                          <a:pt x="7937" y="66146"/>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任意多边形: 形状 35">
                    <a:extLst>
                      <a:ext uri="{FF2B5EF4-FFF2-40B4-BE49-F238E27FC236}">
                        <a16:creationId xmlns:a16="http://schemas.microsoft.com/office/drawing/2014/main" id="{613D50B8-0DAE-45BB-B8A4-E8FE90E34C41}"/>
                      </a:ext>
                    </a:extLst>
                  </p:cNvPr>
                  <p:cNvSpPr/>
                  <p:nvPr/>
                </p:nvSpPr>
                <p:spPr>
                  <a:xfrm>
                    <a:off x="1306921" y="1024081"/>
                    <a:ext cx="636183" cy="888807"/>
                  </a:xfrm>
                  <a:custGeom>
                    <a:avLst/>
                    <a:gdLst>
                      <a:gd name="connsiteX0" fmla="*/ 115479 w 636183"/>
                      <a:gd name="connsiteY0" fmla="*/ 404669 h 888807"/>
                      <a:gd name="connsiteX1" fmla="*/ 1179 w 636183"/>
                      <a:gd name="connsiteY1" fmla="*/ 163369 h 888807"/>
                      <a:gd name="connsiteX2" fmla="*/ 178979 w 636183"/>
                      <a:gd name="connsiteY2" fmla="*/ 17319 h 888807"/>
                      <a:gd name="connsiteX3" fmla="*/ 528229 w 636183"/>
                      <a:gd name="connsiteY3" fmla="*/ 55419 h 888807"/>
                      <a:gd name="connsiteX4" fmla="*/ 629829 w 636183"/>
                      <a:gd name="connsiteY4" fmla="*/ 487219 h 888807"/>
                      <a:gd name="connsiteX5" fmla="*/ 604429 w 636183"/>
                      <a:gd name="connsiteY5" fmla="*/ 836469 h 888807"/>
                      <a:gd name="connsiteX6" fmla="*/ 432979 w 636183"/>
                      <a:gd name="connsiteY6" fmla="*/ 880919 h 88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183" h="888807">
                        <a:moveTo>
                          <a:pt x="115479" y="404669"/>
                        </a:moveTo>
                        <a:cubicBezTo>
                          <a:pt x="53037" y="316298"/>
                          <a:pt x="-9404" y="227927"/>
                          <a:pt x="1179" y="163369"/>
                        </a:cubicBezTo>
                        <a:cubicBezTo>
                          <a:pt x="11762" y="98811"/>
                          <a:pt x="91137" y="35311"/>
                          <a:pt x="178979" y="17319"/>
                        </a:cubicBezTo>
                        <a:cubicBezTo>
                          <a:pt x="266821" y="-673"/>
                          <a:pt x="453087" y="-22898"/>
                          <a:pt x="528229" y="55419"/>
                        </a:cubicBezTo>
                        <a:cubicBezTo>
                          <a:pt x="603371" y="133736"/>
                          <a:pt x="617129" y="357044"/>
                          <a:pt x="629829" y="487219"/>
                        </a:cubicBezTo>
                        <a:cubicBezTo>
                          <a:pt x="642529" y="617394"/>
                          <a:pt x="637237" y="770852"/>
                          <a:pt x="604429" y="836469"/>
                        </a:cubicBezTo>
                        <a:cubicBezTo>
                          <a:pt x="571621" y="902086"/>
                          <a:pt x="502300" y="891502"/>
                          <a:pt x="432979" y="88091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任意多边形: 形状 36">
                    <a:extLst>
                      <a:ext uri="{FF2B5EF4-FFF2-40B4-BE49-F238E27FC236}">
                        <a16:creationId xmlns:a16="http://schemas.microsoft.com/office/drawing/2014/main" id="{72B84F6F-BA31-4C9B-8D41-30C50D917679}"/>
                      </a:ext>
                    </a:extLst>
                  </p:cNvPr>
                  <p:cNvSpPr/>
                  <p:nvPr/>
                </p:nvSpPr>
                <p:spPr>
                  <a:xfrm>
                    <a:off x="870762" y="1822450"/>
                    <a:ext cx="676768" cy="712356"/>
                  </a:xfrm>
                  <a:custGeom>
                    <a:avLst/>
                    <a:gdLst>
                      <a:gd name="connsiteX0" fmla="*/ 119838 w 676768"/>
                      <a:gd name="connsiteY0" fmla="*/ 0 h 712356"/>
                      <a:gd name="connsiteX1" fmla="*/ 5538 w 676768"/>
                      <a:gd name="connsiteY1" fmla="*/ 158750 h 712356"/>
                      <a:gd name="connsiteX2" fmla="*/ 49988 w 676768"/>
                      <a:gd name="connsiteY2" fmla="*/ 647700 h 712356"/>
                      <a:gd name="connsiteX3" fmla="*/ 323038 w 676768"/>
                      <a:gd name="connsiteY3" fmla="*/ 704850 h 712356"/>
                      <a:gd name="connsiteX4" fmla="*/ 634188 w 676768"/>
                      <a:gd name="connsiteY4" fmla="*/ 628650 h 712356"/>
                      <a:gd name="connsiteX5" fmla="*/ 665938 w 676768"/>
                      <a:gd name="connsiteY5" fmla="*/ 527050 h 71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68" h="712356">
                        <a:moveTo>
                          <a:pt x="119838" y="0"/>
                        </a:moveTo>
                        <a:cubicBezTo>
                          <a:pt x="68509" y="25400"/>
                          <a:pt x="17180" y="50800"/>
                          <a:pt x="5538" y="158750"/>
                        </a:cubicBezTo>
                        <a:cubicBezTo>
                          <a:pt x="-6104" y="266700"/>
                          <a:pt x="-2929" y="556683"/>
                          <a:pt x="49988" y="647700"/>
                        </a:cubicBezTo>
                        <a:cubicBezTo>
                          <a:pt x="102905" y="738717"/>
                          <a:pt x="225671" y="708025"/>
                          <a:pt x="323038" y="704850"/>
                        </a:cubicBezTo>
                        <a:cubicBezTo>
                          <a:pt x="420405" y="701675"/>
                          <a:pt x="577038" y="658283"/>
                          <a:pt x="634188" y="628650"/>
                        </a:cubicBezTo>
                        <a:cubicBezTo>
                          <a:pt x="691338" y="599017"/>
                          <a:pt x="678638" y="563033"/>
                          <a:pt x="665938" y="5270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任意多边形: 形状 17">
                  <a:extLst>
                    <a:ext uri="{FF2B5EF4-FFF2-40B4-BE49-F238E27FC236}">
                      <a16:creationId xmlns:a16="http://schemas.microsoft.com/office/drawing/2014/main" id="{3F8B40C8-3FE3-45FE-B8ED-815E82F46A91}"/>
                    </a:ext>
                  </a:extLst>
                </p:cNvPr>
                <p:cNvSpPr/>
                <p:nvPr/>
              </p:nvSpPr>
              <p:spPr>
                <a:xfrm>
                  <a:off x="2668295" y="1186904"/>
                  <a:ext cx="138406" cy="153812"/>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9" name="任意多边形: 形状 18">
                  <a:extLst>
                    <a:ext uri="{FF2B5EF4-FFF2-40B4-BE49-F238E27FC236}">
                      <a16:creationId xmlns:a16="http://schemas.microsoft.com/office/drawing/2014/main" id="{1CFBFADE-8BAB-4DE4-A82B-105AEEDDED02}"/>
                    </a:ext>
                  </a:extLst>
                </p:cNvPr>
                <p:cNvSpPr/>
                <p:nvPr/>
              </p:nvSpPr>
              <p:spPr>
                <a:xfrm rot="4148081">
                  <a:off x="3646353" y="1492986"/>
                  <a:ext cx="204985" cy="71575"/>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任意多边形: 形状 19">
                  <a:extLst>
                    <a:ext uri="{FF2B5EF4-FFF2-40B4-BE49-F238E27FC236}">
                      <a16:creationId xmlns:a16="http://schemas.microsoft.com/office/drawing/2014/main" id="{3ABD49FC-EC7C-42F0-BBB9-F9A8E1A4B432}"/>
                    </a:ext>
                  </a:extLst>
                </p:cNvPr>
                <p:cNvSpPr/>
                <p:nvPr/>
              </p:nvSpPr>
              <p:spPr>
                <a:xfrm rot="20773350">
                  <a:off x="2683477" y="1594127"/>
                  <a:ext cx="142503" cy="99644"/>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1" name="任意多边形: 形状 20">
                  <a:extLst>
                    <a:ext uri="{FF2B5EF4-FFF2-40B4-BE49-F238E27FC236}">
                      <a16:creationId xmlns:a16="http://schemas.microsoft.com/office/drawing/2014/main" id="{9F108968-C650-4A99-BE75-182B9129C79D}"/>
                    </a:ext>
                  </a:extLst>
                </p:cNvPr>
                <p:cNvSpPr/>
                <p:nvPr/>
              </p:nvSpPr>
              <p:spPr>
                <a:xfrm>
                  <a:off x="3165056" y="940837"/>
                  <a:ext cx="226431" cy="118102"/>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2" name="任意多边形: 形状 21">
                  <a:extLst>
                    <a:ext uri="{FF2B5EF4-FFF2-40B4-BE49-F238E27FC236}">
                      <a16:creationId xmlns:a16="http://schemas.microsoft.com/office/drawing/2014/main" id="{25092968-BB1E-40C3-9195-1FAA0C34ECBA}"/>
                    </a:ext>
                  </a:extLst>
                </p:cNvPr>
                <p:cNvSpPr/>
                <p:nvPr/>
              </p:nvSpPr>
              <p:spPr>
                <a:xfrm rot="20348923">
                  <a:off x="3502117" y="1136194"/>
                  <a:ext cx="131129" cy="174882"/>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3" name="任意多边形: 形状 22">
                  <a:extLst>
                    <a:ext uri="{FF2B5EF4-FFF2-40B4-BE49-F238E27FC236}">
                      <a16:creationId xmlns:a16="http://schemas.microsoft.com/office/drawing/2014/main" id="{76DAA99B-7871-4930-808E-A9E8EA268D41}"/>
                    </a:ext>
                  </a:extLst>
                </p:cNvPr>
                <p:cNvSpPr/>
                <p:nvPr/>
              </p:nvSpPr>
              <p:spPr>
                <a:xfrm rot="3430391">
                  <a:off x="2848530" y="1332085"/>
                  <a:ext cx="200904" cy="163189"/>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4" name="任意多边形: 形状 23">
                  <a:extLst>
                    <a:ext uri="{FF2B5EF4-FFF2-40B4-BE49-F238E27FC236}">
                      <a16:creationId xmlns:a16="http://schemas.microsoft.com/office/drawing/2014/main" id="{30C15273-3B48-4023-BF36-2B2F79DA78C8}"/>
                    </a:ext>
                  </a:extLst>
                </p:cNvPr>
                <p:cNvSpPr/>
                <p:nvPr/>
              </p:nvSpPr>
              <p:spPr>
                <a:xfrm rot="1134294">
                  <a:off x="3517621" y="1719628"/>
                  <a:ext cx="153311" cy="113741"/>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5" name="任意多边形: 形状 24">
                  <a:extLst>
                    <a:ext uri="{FF2B5EF4-FFF2-40B4-BE49-F238E27FC236}">
                      <a16:creationId xmlns:a16="http://schemas.microsoft.com/office/drawing/2014/main" id="{29BDE611-A639-498A-A937-21993958C078}"/>
                    </a:ext>
                  </a:extLst>
                </p:cNvPr>
                <p:cNvSpPr/>
                <p:nvPr/>
              </p:nvSpPr>
              <p:spPr>
                <a:xfrm rot="693850">
                  <a:off x="3319200" y="1468906"/>
                  <a:ext cx="138547" cy="88200"/>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6" name="任意多边形: 形状 25">
                  <a:extLst>
                    <a:ext uri="{FF2B5EF4-FFF2-40B4-BE49-F238E27FC236}">
                      <a16:creationId xmlns:a16="http://schemas.microsoft.com/office/drawing/2014/main" id="{571CF18C-B653-430B-B22B-6600567F5831}"/>
                    </a:ext>
                  </a:extLst>
                </p:cNvPr>
                <p:cNvSpPr/>
                <p:nvPr/>
              </p:nvSpPr>
              <p:spPr>
                <a:xfrm rot="6918506">
                  <a:off x="3289395" y="1760204"/>
                  <a:ext cx="88560" cy="215841"/>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7" name="任意多边形: 形状 26">
                  <a:extLst>
                    <a:ext uri="{FF2B5EF4-FFF2-40B4-BE49-F238E27FC236}">
                      <a16:creationId xmlns:a16="http://schemas.microsoft.com/office/drawing/2014/main" id="{BC522A8A-2DA2-4C1D-95CB-BFC5B15DB954}"/>
                    </a:ext>
                  </a:extLst>
                </p:cNvPr>
                <p:cNvSpPr/>
                <p:nvPr/>
              </p:nvSpPr>
              <p:spPr>
                <a:xfrm rot="1650229">
                  <a:off x="2826347" y="1820736"/>
                  <a:ext cx="82753" cy="8944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05D8CA25-ABF2-466F-B265-675F71309C31}"/>
                    </a:ext>
                  </a:extLst>
                </p:cNvPr>
                <p:cNvSpPr/>
                <p:nvPr/>
              </p:nvSpPr>
              <p:spPr>
                <a:xfrm rot="5400000">
                  <a:off x="2886195" y="1962114"/>
                  <a:ext cx="111878" cy="176775"/>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9" name="任意多边形: 形状 28">
                  <a:extLst>
                    <a:ext uri="{FF2B5EF4-FFF2-40B4-BE49-F238E27FC236}">
                      <a16:creationId xmlns:a16="http://schemas.microsoft.com/office/drawing/2014/main" id="{482E4329-7B6F-4EF5-9870-9B374264AD4F}"/>
                    </a:ext>
                  </a:extLst>
                </p:cNvPr>
                <p:cNvSpPr/>
                <p:nvPr/>
              </p:nvSpPr>
              <p:spPr>
                <a:xfrm>
                  <a:off x="2526510" y="2035938"/>
                  <a:ext cx="83018" cy="164989"/>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0" name="任意多边形: 形状 29">
                  <a:extLst>
                    <a:ext uri="{FF2B5EF4-FFF2-40B4-BE49-F238E27FC236}">
                      <a16:creationId xmlns:a16="http://schemas.microsoft.com/office/drawing/2014/main" id="{B5212E71-4C34-412B-A190-44EA6D5AF221}"/>
                    </a:ext>
                  </a:extLst>
                </p:cNvPr>
                <p:cNvSpPr/>
                <p:nvPr/>
              </p:nvSpPr>
              <p:spPr>
                <a:xfrm rot="1633217">
                  <a:off x="2668001" y="2302046"/>
                  <a:ext cx="164534" cy="132579"/>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1" name="任意多边形: 形状 30">
                  <a:extLst>
                    <a:ext uri="{FF2B5EF4-FFF2-40B4-BE49-F238E27FC236}">
                      <a16:creationId xmlns:a16="http://schemas.microsoft.com/office/drawing/2014/main" id="{7FD34D21-69F0-4959-B2FA-DB2B134395C9}"/>
                    </a:ext>
                  </a:extLst>
                </p:cNvPr>
                <p:cNvSpPr/>
                <p:nvPr/>
              </p:nvSpPr>
              <p:spPr>
                <a:xfrm rot="18399714">
                  <a:off x="2980499" y="2515199"/>
                  <a:ext cx="74029" cy="220627"/>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14" name="任意多边形: 形状 13">
                <a:extLst>
                  <a:ext uri="{FF2B5EF4-FFF2-40B4-BE49-F238E27FC236}">
                    <a16:creationId xmlns:a16="http://schemas.microsoft.com/office/drawing/2014/main" id="{AF594EC0-EC76-47EB-91C5-075B1089DCFF}"/>
                  </a:ext>
                </a:extLst>
              </p:cNvPr>
              <p:cNvSpPr/>
              <p:nvPr/>
            </p:nvSpPr>
            <p:spPr>
              <a:xfrm rot="4148081">
                <a:off x="4771022" y="1964261"/>
                <a:ext cx="82942" cy="230816"/>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 name="任意多边形: 形状 14">
                <a:extLst>
                  <a:ext uri="{FF2B5EF4-FFF2-40B4-BE49-F238E27FC236}">
                    <a16:creationId xmlns:a16="http://schemas.microsoft.com/office/drawing/2014/main" id="{17B733AE-DF41-4DF5-8CC2-A794CAF59B0D}"/>
                  </a:ext>
                </a:extLst>
              </p:cNvPr>
              <p:cNvSpPr/>
              <p:nvPr/>
            </p:nvSpPr>
            <p:spPr>
              <a:xfrm rot="18822851">
                <a:off x="4879708" y="2215395"/>
                <a:ext cx="131359" cy="213674"/>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6" name="任意多边形: 形状 15">
                <a:extLst>
                  <a:ext uri="{FF2B5EF4-FFF2-40B4-BE49-F238E27FC236}">
                    <a16:creationId xmlns:a16="http://schemas.microsoft.com/office/drawing/2014/main" id="{BE90F092-A064-44B6-9E47-A0079B6CAF6B}"/>
                  </a:ext>
                </a:extLst>
              </p:cNvPr>
              <p:cNvSpPr/>
              <p:nvPr/>
            </p:nvSpPr>
            <p:spPr>
              <a:xfrm rot="5400000">
                <a:off x="5067512" y="2441669"/>
                <a:ext cx="226340" cy="122337"/>
              </a:xfrm>
              <a:custGeom>
                <a:avLst/>
                <a:gdLst>
                  <a:gd name="connsiteX0" fmla="*/ 82753 w 82753"/>
                  <a:gd name="connsiteY0" fmla="*/ 546 h 89446"/>
                  <a:gd name="connsiteX1" fmla="*/ 12903 w 82753"/>
                  <a:gd name="connsiteY1" fmla="*/ 13246 h 89446"/>
                  <a:gd name="connsiteX2" fmla="*/ 203 w 82753"/>
                  <a:gd name="connsiteY2" fmla="*/ 89446 h 89446"/>
                </a:gdLst>
                <a:ahLst/>
                <a:cxnLst>
                  <a:cxn ang="0">
                    <a:pos x="connsiteX0" y="connsiteY0"/>
                  </a:cxn>
                  <a:cxn ang="0">
                    <a:pos x="connsiteX1" y="connsiteY1"/>
                  </a:cxn>
                  <a:cxn ang="0">
                    <a:pos x="connsiteX2" y="connsiteY2"/>
                  </a:cxn>
                </a:cxnLst>
                <a:rect l="l" t="t" r="r" b="b"/>
                <a:pathLst>
                  <a:path w="82753" h="89446">
                    <a:moveTo>
                      <a:pt x="82753" y="546"/>
                    </a:moveTo>
                    <a:cubicBezTo>
                      <a:pt x="54707" y="-513"/>
                      <a:pt x="26661" y="-1571"/>
                      <a:pt x="12903" y="13246"/>
                    </a:cubicBezTo>
                    <a:cubicBezTo>
                      <a:pt x="-855" y="28063"/>
                      <a:pt x="-326" y="58754"/>
                      <a:pt x="203" y="894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cxnSp>
          <p:nvCxnSpPr>
            <p:cNvPr id="10" name="直接连接符 9">
              <a:extLst>
                <a:ext uri="{FF2B5EF4-FFF2-40B4-BE49-F238E27FC236}">
                  <a16:creationId xmlns:a16="http://schemas.microsoft.com/office/drawing/2014/main" id="{476963AB-1FE1-400B-88EF-1BDED3B2D09C}"/>
                </a:ext>
              </a:extLst>
            </p:cNvPr>
            <p:cNvCxnSpPr>
              <a:cxnSpLocks/>
              <a:stCxn id="28" idx="1"/>
            </p:cNvCxnSpPr>
            <p:nvPr/>
          </p:nvCxnSpPr>
          <p:spPr>
            <a:xfrm flipH="1" flipV="1">
              <a:off x="5214135" y="1505137"/>
              <a:ext cx="46650" cy="877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38DC864-B783-472F-A532-67D05060BF44}"/>
                </a:ext>
              </a:extLst>
            </p:cNvPr>
            <p:cNvCxnSpPr/>
            <p:nvPr/>
          </p:nvCxnSpPr>
          <p:spPr>
            <a:xfrm flipV="1">
              <a:off x="5910632" y="1975052"/>
              <a:ext cx="27747" cy="832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DAF91D4-2D30-43E8-9EEC-C50FFEAB17B4}"/>
                </a:ext>
              </a:extLst>
            </p:cNvPr>
            <p:cNvCxnSpPr/>
            <p:nvPr/>
          </p:nvCxnSpPr>
          <p:spPr>
            <a:xfrm flipV="1">
              <a:off x="5148288" y="838386"/>
              <a:ext cx="27747" cy="832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图片 37">
            <a:extLst>
              <a:ext uri="{FF2B5EF4-FFF2-40B4-BE49-F238E27FC236}">
                <a16:creationId xmlns:a16="http://schemas.microsoft.com/office/drawing/2014/main" id="{D8EAC497-30F5-4234-B482-F1B8224D415B}"/>
              </a:ext>
            </a:extLst>
          </p:cNvPr>
          <p:cNvPicPr>
            <a:picLocks noChangeAspect="1"/>
          </p:cNvPicPr>
          <p:nvPr/>
        </p:nvPicPr>
        <p:blipFill rotWithShape="1">
          <a:blip r:embed="rId2"/>
          <a:srcRect r="1221"/>
          <a:stretch/>
        </p:blipFill>
        <p:spPr>
          <a:xfrm>
            <a:off x="4466660" y="2612817"/>
            <a:ext cx="2855995" cy="2086701"/>
          </a:xfrm>
          <a:prstGeom prst="rect">
            <a:avLst/>
          </a:prstGeom>
        </p:spPr>
      </p:pic>
    </p:spTree>
    <p:extLst>
      <p:ext uri="{BB962C8B-B14F-4D97-AF65-F5344CB8AC3E}">
        <p14:creationId xmlns:p14="http://schemas.microsoft.com/office/powerpoint/2010/main" val="2596330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4404141-4587-4799-A3B2-523590FA40AA}"/>
              </a:ext>
            </a:extLst>
          </p:cNvPr>
          <p:cNvSpPr txBox="1"/>
          <p:nvPr/>
        </p:nvSpPr>
        <p:spPr>
          <a:xfrm>
            <a:off x="713043" y="1124744"/>
            <a:ext cx="2217274" cy="882357"/>
          </a:xfrm>
          <a:prstGeom prst="rect">
            <a:avLst/>
          </a:prstGeom>
          <a:noFill/>
        </p:spPr>
        <p:txBody>
          <a:bodyPr wrap="none" rtlCol="0">
            <a:spAutoFit/>
          </a:bodyPr>
          <a:lstStyle/>
          <a:p>
            <a:pPr marL="457189" indent="-457189">
              <a:buFont typeface="Wingdings" panose="05000000000000000000" pitchFamily="2" charset="2"/>
              <a:buChar char="Ø"/>
            </a:pPr>
            <a:r>
              <a:rPr lang="zh-CN" altLang="en-US" sz="2667" b="1" dirty="0">
                <a:latin typeface="Times New Roman" panose="02020603050405020304" pitchFamily="18" charset="0"/>
                <a:cs typeface="Times New Roman" panose="02020603050405020304" pitchFamily="18" charset="0"/>
              </a:rPr>
              <a:t>力学性能</a:t>
            </a:r>
            <a:r>
              <a:rPr lang="en-US" altLang="zh-CN" sz="2667" b="1" dirty="0">
                <a:latin typeface="Times New Roman" panose="02020603050405020304" pitchFamily="18" charset="0"/>
                <a:cs typeface="Times New Roman" panose="02020603050405020304" pitchFamily="18" charset="0"/>
              </a:rPr>
              <a:t>: </a:t>
            </a:r>
          </a:p>
          <a:p>
            <a:pPr>
              <a:spcBef>
                <a:spcPts val="800"/>
              </a:spcBef>
            </a:pPr>
            <a:r>
              <a:rPr lang="zh-CN" altLang="en-US" b="1" dirty="0">
                <a:latin typeface="Times New Roman" panose="02020603050405020304" pitchFamily="18" charset="0"/>
                <a:cs typeface="Times New Roman" panose="02020603050405020304" pitchFamily="18" charset="0"/>
              </a:rPr>
              <a:t>         低强高韧</a:t>
            </a:r>
          </a:p>
        </p:txBody>
      </p:sp>
      <p:sp>
        <p:nvSpPr>
          <p:cNvPr id="5" name="矩形 4">
            <a:extLst>
              <a:ext uri="{FF2B5EF4-FFF2-40B4-BE49-F238E27FC236}">
                <a16:creationId xmlns:a16="http://schemas.microsoft.com/office/drawing/2014/main" id="{07A3F13F-F4C8-4936-B4BB-6B0C2DC7D496}"/>
              </a:ext>
            </a:extLst>
          </p:cNvPr>
          <p:cNvSpPr/>
          <p:nvPr/>
        </p:nvSpPr>
        <p:spPr>
          <a:xfrm>
            <a:off x="713043" y="3500195"/>
            <a:ext cx="8534400" cy="2320251"/>
          </a:xfrm>
          <a:prstGeom prst="rect">
            <a:avLst/>
          </a:prstGeom>
        </p:spPr>
        <p:txBody>
          <a:bodyPr wrap="square">
            <a:spAutoFit/>
          </a:bodyPr>
          <a:lstStyle/>
          <a:p>
            <a:pPr marL="457189" indent="-457189">
              <a:lnSpc>
                <a:spcPct val="150000"/>
              </a:lnSpc>
              <a:buFont typeface="Wingdings" panose="05000000000000000000" pitchFamily="2" charset="2"/>
              <a:buChar char="Ø"/>
            </a:pPr>
            <a:r>
              <a:rPr lang="zh-CN" altLang="en-US" sz="2667" b="1" dirty="0">
                <a:latin typeface="Times New Roman" panose="02020603050405020304" pitchFamily="18" charset="0"/>
                <a:cs typeface="Times New Roman" panose="02020603050405020304" pitchFamily="18" charset="0"/>
              </a:rPr>
              <a:t>化学稳定性</a:t>
            </a:r>
            <a:r>
              <a:rPr lang="en-US" altLang="zh-CN" sz="2667" b="1" dirty="0">
                <a:latin typeface="Times New Roman" panose="02020603050405020304" pitchFamily="18" charset="0"/>
                <a:cs typeface="Times New Roman" panose="02020603050405020304" pitchFamily="18" charset="0"/>
              </a:rPr>
              <a:t>:</a:t>
            </a:r>
          </a:p>
          <a:p>
            <a:pPr marL="380990" indent="-380990">
              <a:lnSpc>
                <a:spcPct val="150000"/>
              </a:lnSpc>
              <a:buFont typeface="Arial" panose="020B0604020202020204" pitchFamily="34" charset="0"/>
              <a:buChar char="•"/>
            </a:pPr>
            <a:r>
              <a:rPr lang="en-US" altLang="zh-CN" b="1" u="sng" dirty="0">
                <a:latin typeface="Times New Roman" panose="02020603050405020304" pitchFamily="18" charset="0"/>
                <a:cs typeface="Times New Roman" panose="02020603050405020304" pitchFamily="18" charset="0"/>
              </a:rPr>
              <a:t>Excellent </a:t>
            </a:r>
            <a:r>
              <a:rPr lang="zh-CN" altLang="en-US" b="1" u="sng" dirty="0">
                <a:latin typeface="Times New Roman" panose="02020603050405020304" pitchFamily="18" charset="0"/>
                <a:cs typeface="Times New Roman" panose="02020603050405020304" pitchFamily="18" charset="0"/>
              </a:rPr>
              <a:t> 酸碱、醇、酯；</a:t>
            </a:r>
            <a:endParaRPr lang="en-US" altLang="zh-CN" b="1" u="sng" dirty="0">
              <a:latin typeface="Times New Roman" panose="02020603050405020304" pitchFamily="18" charset="0"/>
              <a:cs typeface="Times New Roman" panose="02020603050405020304" pitchFamily="18" charset="0"/>
            </a:endParaRPr>
          </a:p>
          <a:p>
            <a:pPr marL="380990" indent="-380990">
              <a:lnSpc>
                <a:spcPct val="150000"/>
              </a:lnSpc>
              <a:buFont typeface="Arial" panose="020B0604020202020204" pitchFamily="34" charset="0"/>
              <a:buChar char="•"/>
            </a:pPr>
            <a:r>
              <a:rPr lang="en-US" altLang="zh-CN" b="1" u="sng" dirty="0">
                <a:latin typeface="Times New Roman" panose="02020603050405020304" pitchFamily="18" charset="0"/>
                <a:cs typeface="Times New Roman" panose="02020603050405020304" pitchFamily="18" charset="0"/>
              </a:rPr>
              <a:t>Good </a:t>
            </a:r>
            <a:r>
              <a:rPr lang="zh-CN" altLang="en-US" b="1" u="sng" dirty="0">
                <a:latin typeface="Times New Roman" panose="02020603050405020304" pitchFamily="18" charset="0"/>
                <a:cs typeface="Times New Roman" panose="02020603050405020304" pitchFamily="18" charset="0"/>
              </a:rPr>
              <a:t> 醛、酮、植物油；</a:t>
            </a:r>
            <a:endParaRPr lang="en-US" altLang="zh-CN" b="1" dirty="0">
              <a:latin typeface="Times New Roman" panose="02020603050405020304" pitchFamily="18" charset="0"/>
              <a:cs typeface="Times New Roman" panose="02020603050405020304" pitchFamily="18" charset="0"/>
            </a:endParaRPr>
          </a:p>
          <a:p>
            <a:pPr marL="380990" indent="-380990">
              <a:lnSpc>
                <a:spcPct val="150000"/>
              </a:lnSpc>
              <a:buFont typeface="Arial" panose="020B0604020202020204" pitchFamily="34" charset="0"/>
              <a:buChar char="•"/>
            </a:pPr>
            <a:r>
              <a:rPr lang="en-US" altLang="zh-CN" b="1" u="sng" dirty="0">
                <a:latin typeface="Times New Roman" panose="02020603050405020304" pitchFamily="18" charset="0"/>
                <a:cs typeface="Times New Roman" panose="02020603050405020304" pitchFamily="18" charset="0"/>
              </a:rPr>
              <a:t>Limited </a:t>
            </a:r>
            <a:r>
              <a:rPr lang="zh-CN" altLang="en-US" b="1" u="sng" dirty="0">
                <a:latin typeface="Times New Roman" panose="02020603050405020304" pitchFamily="18" charset="0"/>
                <a:cs typeface="Times New Roman" panose="02020603050405020304" pitchFamily="18" charset="0"/>
              </a:rPr>
              <a:t>脂肪烃、芳香烃、矿物油、氧化剂</a:t>
            </a:r>
            <a:endParaRPr lang="en-US" altLang="zh-CN" b="1" dirty="0">
              <a:latin typeface="Times New Roman" panose="02020603050405020304" pitchFamily="18" charset="0"/>
              <a:cs typeface="Times New Roman" panose="02020603050405020304" pitchFamily="18" charset="0"/>
            </a:endParaRPr>
          </a:p>
          <a:p>
            <a:pPr marL="380990" indent="-380990">
              <a:lnSpc>
                <a:spcPct val="150000"/>
              </a:lnSpc>
              <a:buFont typeface="Arial" panose="020B0604020202020204" pitchFamily="34" charset="0"/>
              <a:buChar char="•"/>
            </a:pPr>
            <a:r>
              <a:rPr lang="en-US" altLang="zh-CN" b="1" u="sng" dirty="0">
                <a:latin typeface="Times New Roman" panose="02020603050405020304" pitchFamily="18" charset="0"/>
                <a:cs typeface="Times New Roman" panose="02020603050405020304" pitchFamily="18" charset="0"/>
              </a:rPr>
              <a:t>Poor </a:t>
            </a:r>
            <a:r>
              <a:rPr lang="zh-CN" altLang="en-US" b="1" u="sng" dirty="0">
                <a:latin typeface="Times New Roman" panose="02020603050405020304" pitchFamily="18" charset="0"/>
                <a:cs typeface="Times New Roman" panose="02020603050405020304" pitchFamily="18" charset="0"/>
              </a:rPr>
              <a:t>卤代烃</a:t>
            </a:r>
            <a:endParaRPr lang="zh-CN" altLang="en-US"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B4E3ABCC-BB27-4550-8DA1-37A9122A9178}"/>
              </a:ext>
            </a:extLst>
          </p:cNvPr>
          <p:cNvSpPr txBox="1"/>
          <p:nvPr/>
        </p:nvSpPr>
        <p:spPr>
          <a:xfrm>
            <a:off x="713043" y="2418725"/>
            <a:ext cx="2217274" cy="882357"/>
          </a:xfrm>
          <a:prstGeom prst="rect">
            <a:avLst/>
          </a:prstGeom>
          <a:noFill/>
        </p:spPr>
        <p:txBody>
          <a:bodyPr wrap="none" rtlCol="0">
            <a:spAutoFit/>
          </a:bodyPr>
          <a:lstStyle/>
          <a:p>
            <a:pPr marL="457189" indent="-457189">
              <a:buFont typeface="Wingdings" panose="05000000000000000000" pitchFamily="2" charset="2"/>
              <a:buChar char="Ø"/>
            </a:pPr>
            <a:r>
              <a:rPr lang="zh-CN" altLang="en-US" sz="2667" b="1" dirty="0">
                <a:latin typeface="Times New Roman" panose="02020603050405020304" pitchFamily="18" charset="0"/>
                <a:cs typeface="Times New Roman" panose="02020603050405020304" pitchFamily="18" charset="0"/>
              </a:rPr>
              <a:t>光学性能</a:t>
            </a:r>
            <a:r>
              <a:rPr lang="en-US" altLang="zh-CN" sz="2667" b="1" dirty="0">
                <a:latin typeface="Times New Roman" panose="02020603050405020304" pitchFamily="18" charset="0"/>
                <a:cs typeface="Times New Roman" panose="02020603050405020304" pitchFamily="18" charset="0"/>
              </a:rPr>
              <a:t>: </a:t>
            </a:r>
          </a:p>
          <a:p>
            <a:pPr>
              <a:spcBef>
                <a:spcPts val="800"/>
              </a:spcBef>
            </a:pPr>
            <a:r>
              <a:rPr lang="zh-CN" altLang="en-US" b="1" dirty="0">
                <a:latin typeface="Times New Roman" panose="02020603050405020304" pitchFamily="18" charset="0"/>
                <a:cs typeface="Times New Roman" panose="02020603050405020304" pitchFamily="18" charset="0"/>
              </a:rPr>
              <a:t>        半透明</a:t>
            </a:r>
          </a:p>
        </p:txBody>
      </p:sp>
      <p:pic>
        <p:nvPicPr>
          <p:cNvPr id="7" name="图片 6">
            <a:extLst>
              <a:ext uri="{FF2B5EF4-FFF2-40B4-BE49-F238E27FC236}">
                <a16:creationId xmlns:a16="http://schemas.microsoft.com/office/drawing/2014/main" id="{343071C6-813A-42ED-89C8-0418E4730C3C}"/>
              </a:ext>
            </a:extLst>
          </p:cNvPr>
          <p:cNvPicPr>
            <a:picLocks noChangeAspect="1"/>
          </p:cNvPicPr>
          <p:nvPr/>
        </p:nvPicPr>
        <p:blipFill rotWithShape="1">
          <a:blip r:embed="rId2"/>
          <a:srcRect l="19478" t="13334" r="19063" b="14582"/>
          <a:stretch/>
        </p:blipFill>
        <p:spPr>
          <a:xfrm>
            <a:off x="3923928" y="1124744"/>
            <a:ext cx="2391637" cy="2103831"/>
          </a:xfrm>
          <a:prstGeom prst="rect">
            <a:avLst/>
          </a:prstGeom>
        </p:spPr>
      </p:pic>
      <p:pic>
        <p:nvPicPr>
          <p:cNvPr id="8" name="图片 7">
            <a:extLst>
              <a:ext uri="{FF2B5EF4-FFF2-40B4-BE49-F238E27FC236}">
                <a16:creationId xmlns:a16="http://schemas.microsoft.com/office/drawing/2014/main" id="{5F13C6AB-616C-4183-BCB9-069F410BB465}"/>
              </a:ext>
            </a:extLst>
          </p:cNvPr>
          <p:cNvPicPr>
            <a:picLocks noChangeAspect="1"/>
          </p:cNvPicPr>
          <p:nvPr/>
        </p:nvPicPr>
        <p:blipFill rotWithShape="1">
          <a:blip r:embed="rId3"/>
          <a:srcRect l="18691" t="8058" r="10910" b="5308"/>
          <a:stretch/>
        </p:blipFill>
        <p:spPr>
          <a:xfrm>
            <a:off x="6207564" y="2725018"/>
            <a:ext cx="2373003" cy="2191071"/>
          </a:xfrm>
          <a:prstGeom prst="rect">
            <a:avLst/>
          </a:prstGeom>
        </p:spPr>
      </p:pic>
    </p:spTree>
    <p:extLst>
      <p:ext uri="{BB962C8B-B14F-4D97-AF65-F5344CB8AC3E}">
        <p14:creationId xmlns:p14="http://schemas.microsoft.com/office/powerpoint/2010/main" val="1781032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Arial" panose="020B0604020202020204" pitchFamily="34" charset="0"/>
                <a:ea typeface="+mj-ea"/>
                <a:cs typeface="Arial" panose="020B0604020202020204" pitchFamily="34" charset="0"/>
              </a:rPr>
              <a:t>主要内容</a:t>
            </a:r>
          </a:p>
        </p:txBody>
      </p:sp>
      <p:sp>
        <p:nvSpPr>
          <p:cNvPr id="9" name="对角圆角矩形 8"/>
          <p:cNvSpPr/>
          <p:nvPr/>
        </p:nvSpPr>
        <p:spPr>
          <a:xfrm>
            <a:off x="708130" y="3017674"/>
            <a:ext cx="1062226" cy="720080"/>
          </a:xfrm>
          <a:prstGeom prst="round2DiagRect">
            <a:avLst>
              <a:gd name="adj1" fmla="val 50000"/>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en-US" altLang="zh-CN" sz="3200" b="1" dirty="0">
                <a:solidFill>
                  <a:schemeClr val="tx1"/>
                </a:solidFill>
                <a:latin typeface="Arial" panose="020B0604020202020204" pitchFamily="34" charset="0"/>
                <a:ea typeface="楷体" panose="02010609060101010101" pitchFamily="49" charset="-122"/>
                <a:cs typeface="Arial" panose="020B0604020202020204" pitchFamily="34" charset="0"/>
              </a:rPr>
              <a:t>PE</a:t>
            </a:r>
            <a:endParaRPr lang="zh-CN" altLang="en-US" sz="3200" b="1" dirty="0">
              <a:solidFill>
                <a:schemeClr val="tx1"/>
              </a:solidFill>
              <a:latin typeface="Arial" panose="020B0604020202020204" pitchFamily="34" charset="0"/>
              <a:ea typeface="楷体" panose="02010609060101010101" pitchFamily="49" charset="-122"/>
              <a:cs typeface="Arial" panose="020B0604020202020204" pitchFamily="34" charset="0"/>
            </a:endParaRPr>
          </a:p>
        </p:txBody>
      </p:sp>
      <p:cxnSp>
        <p:nvCxnSpPr>
          <p:cNvPr id="3" name="直接箭头连接符 2"/>
          <p:cNvCxnSpPr>
            <a:endCxn id="7" idx="1"/>
          </p:cNvCxnSpPr>
          <p:nvPr/>
        </p:nvCxnSpPr>
        <p:spPr>
          <a:xfrm flipV="1">
            <a:off x="1835188" y="1567406"/>
            <a:ext cx="1008620" cy="1423013"/>
          </a:xfrm>
          <a:prstGeom prst="straightConnector1">
            <a:avLst/>
          </a:prstGeom>
          <a:ln>
            <a:tailEnd type="stealth" w="lg" len="lg"/>
          </a:ln>
        </p:spPr>
        <p:style>
          <a:lnRef idx="3">
            <a:schemeClr val="accent2"/>
          </a:lnRef>
          <a:fillRef idx="0">
            <a:schemeClr val="accent2"/>
          </a:fillRef>
          <a:effectRef idx="2">
            <a:schemeClr val="accent2"/>
          </a:effectRef>
          <a:fontRef idx="minor">
            <a:schemeClr val="tx1"/>
          </a:fontRef>
        </p:style>
      </p:cxnSp>
      <p:cxnSp>
        <p:nvCxnSpPr>
          <p:cNvPr id="10" name="直接箭头连接符 9"/>
          <p:cNvCxnSpPr/>
          <p:nvPr/>
        </p:nvCxnSpPr>
        <p:spPr>
          <a:xfrm>
            <a:off x="1835188" y="3433177"/>
            <a:ext cx="974581" cy="0"/>
          </a:xfrm>
          <a:prstGeom prst="straightConnector1">
            <a:avLst/>
          </a:prstGeom>
          <a:ln>
            <a:tailEnd type="stealth" w="lg" len="lg"/>
          </a:ln>
        </p:spPr>
        <p:style>
          <a:lnRef idx="3">
            <a:schemeClr val="accent2"/>
          </a:lnRef>
          <a:fillRef idx="0">
            <a:schemeClr val="accent2"/>
          </a:fillRef>
          <a:effectRef idx="2">
            <a:schemeClr val="accent2"/>
          </a:effectRef>
          <a:fontRef idx="minor">
            <a:schemeClr val="tx1"/>
          </a:fontRef>
        </p:style>
      </p:cxnSp>
      <p:cxnSp>
        <p:nvCxnSpPr>
          <p:cNvPr id="11" name="直接箭头连接符 10"/>
          <p:cNvCxnSpPr>
            <a:endCxn id="17" idx="1"/>
          </p:cNvCxnSpPr>
          <p:nvPr/>
        </p:nvCxnSpPr>
        <p:spPr>
          <a:xfrm>
            <a:off x="1770356" y="3681455"/>
            <a:ext cx="1095150" cy="1403729"/>
          </a:xfrm>
          <a:prstGeom prst="straightConnector1">
            <a:avLst/>
          </a:prstGeom>
          <a:ln>
            <a:tailEnd type="stealth" w="lg" len="lg"/>
          </a:ln>
        </p:spPr>
        <p:style>
          <a:lnRef idx="3">
            <a:schemeClr val="accent2"/>
          </a:lnRef>
          <a:fillRef idx="0">
            <a:schemeClr val="accent2"/>
          </a:fillRef>
          <a:effectRef idx="2">
            <a:schemeClr val="accent2"/>
          </a:effectRef>
          <a:fontRef idx="minor">
            <a:schemeClr val="tx1"/>
          </a:fontRef>
        </p:style>
      </p:cxnSp>
      <p:sp>
        <p:nvSpPr>
          <p:cNvPr id="7" name="圆角矩形 6"/>
          <p:cNvSpPr/>
          <p:nvPr/>
        </p:nvSpPr>
        <p:spPr>
          <a:xfrm>
            <a:off x="2843808" y="1351382"/>
            <a:ext cx="1584176" cy="4320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高压法</a:t>
            </a:r>
          </a:p>
        </p:txBody>
      </p:sp>
      <p:sp>
        <p:nvSpPr>
          <p:cNvPr id="16" name="圆角矩形 15"/>
          <p:cNvSpPr/>
          <p:nvPr/>
        </p:nvSpPr>
        <p:spPr>
          <a:xfrm>
            <a:off x="2843808" y="3227383"/>
            <a:ext cx="1584176" cy="432048"/>
          </a:xfrm>
          <a:prstGeom prst="roundRect">
            <a:avLst/>
          </a:prstGeom>
          <a:solidFill>
            <a:schemeClr val="accent3">
              <a:tint val="50000"/>
              <a:satMod val="30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中压法</a:t>
            </a:r>
          </a:p>
        </p:txBody>
      </p:sp>
      <p:sp>
        <p:nvSpPr>
          <p:cNvPr id="17" name="圆角矩形 16"/>
          <p:cNvSpPr/>
          <p:nvPr/>
        </p:nvSpPr>
        <p:spPr>
          <a:xfrm>
            <a:off x="2865506" y="4869160"/>
            <a:ext cx="1584176" cy="432048"/>
          </a:xfrm>
          <a:prstGeom prst="roundRect">
            <a:avLst/>
          </a:prstGeom>
          <a:gradFill>
            <a:gsLst>
              <a:gs pos="1000">
                <a:schemeClr val="accent4">
                  <a:lumMod val="40000"/>
                  <a:lumOff val="60000"/>
                </a:schemeClr>
              </a:gs>
              <a:gs pos="51000">
                <a:schemeClr val="accent4">
                  <a:lumMod val="40000"/>
                  <a:lumOff val="60000"/>
                </a:schemeClr>
              </a:gs>
              <a:gs pos="100000">
                <a:schemeClr val="accent6">
                  <a:tint val="15000"/>
                  <a:satMod val="350000"/>
                </a:schemeClr>
              </a:gs>
            </a:gsLst>
            <a:lin ang="16200000" scaled="1"/>
          </a:gradFill>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rPr>
              <a:t>低压法</a:t>
            </a:r>
          </a:p>
        </p:txBody>
      </p:sp>
      <p:sp>
        <p:nvSpPr>
          <p:cNvPr id="23" name="TextBox 74"/>
          <p:cNvSpPr txBox="1"/>
          <p:nvPr/>
        </p:nvSpPr>
        <p:spPr>
          <a:xfrm>
            <a:off x="4572000" y="288106"/>
            <a:ext cx="4195851" cy="2160591"/>
          </a:xfrm>
          <a:prstGeom prst="rect">
            <a:avLst/>
          </a:prstGeom>
          <a:noFill/>
          <a:ln w="38100">
            <a:solidFill>
              <a:srgbClr val="00B0F0"/>
            </a:solidFill>
            <a:prstDash val="sysDash"/>
          </a:ln>
        </p:spPr>
        <p:txBody>
          <a:bodyPr wrap="square">
            <a:spAutoFit/>
          </a:bodyPr>
          <a:lstStyle>
            <a:defPPr>
              <a:defRPr lang="zh-CN"/>
            </a:defPPr>
            <a:lvl1pPr>
              <a:lnSpc>
                <a:spcPct val="150000"/>
              </a:lnSpc>
              <a:defRPr sz="1600">
                <a:solidFill>
                  <a:schemeClr val="accent1">
                    <a:lumMod val="50000"/>
                  </a:schemeClr>
                </a:solidFill>
                <a:latin typeface="微软雅黑" pitchFamily="34" charset="-122"/>
                <a:ea typeface="微软雅黑" pitchFamily="34" charset="-122"/>
              </a:defRPr>
            </a:lvl1pPr>
          </a:lstStyle>
          <a:p>
            <a:pPr marL="0" marR="0" lvl="0" indent="0" defTabSz="914400" eaLnBrk="1" fontAlgn="auto" latinLnBrk="0" hangingPunct="1">
              <a:lnSpc>
                <a:spcPct val="120000"/>
              </a:lnSpc>
              <a:spcBef>
                <a:spcPts val="0"/>
              </a:spcBef>
              <a:spcAft>
                <a:spcPts val="0"/>
              </a:spcAft>
              <a:buClrTx/>
              <a:buSzTx/>
              <a:buFontTx/>
              <a:buNone/>
              <a:tabLst/>
              <a:defRPr/>
            </a:pPr>
            <a:r>
              <a:rPr lang="zh-CN" altLang="en-US" sz="2800" kern="0" dirty="0">
                <a:solidFill>
                  <a:schemeClr val="tx1"/>
                </a:solidFill>
                <a:latin typeface="楷体" panose="02010609060101010101" pitchFamily="49" charset="-122"/>
                <a:ea typeface="楷体" panose="02010609060101010101" pitchFamily="49" charset="-122"/>
                <a:cs typeface="Arial" panose="020B0604020202020204" pitchFamily="34" charset="0"/>
              </a:rPr>
              <a:t>压力</a:t>
            </a:r>
            <a:r>
              <a:rPr lang="en-US" altLang="zh-CN" sz="2800" kern="0" dirty="0">
                <a:solidFill>
                  <a:schemeClr val="tx1"/>
                </a:solidFill>
                <a:latin typeface="楷体" panose="02010609060101010101" pitchFamily="49" charset="-122"/>
                <a:ea typeface="楷体" panose="02010609060101010101" pitchFamily="49" charset="-122"/>
                <a:cs typeface="Arial" panose="020B0604020202020204" pitchFamily="34" charset="0"/>
              </a:rPr>
              <a:t>150</a:t>
            </a:r>
            <a:r>
              <a:rPr lang="en-US" altLang="zh-CN" sz="2800" kern="0" dirty="0">
                <a:solidFill>
                  <a:schemeClr val="tx1"/>
                </a:solidFill>
                <a:latin typeface="Arial" panose="020B0604020202020204" pitchFamily="34" charset="0"/>
                <a:ea typeface="楷体" panose="02010609060101010101" pitchFamily="49" charset="-122"/>
                <a:cs typeface="Arial" panose="020B0604020202020204" pitchFamily="34" charset="0"/>
              </a:rPr>
              <a:t>~</a:t>
            </a:r>
            <a:r>
              <a:rPr lang="en-US" altLang="zh-CN" sz="2800" kern="0" dirty="0">
                <a:solidFill>
                  <a:schemeClr val="tx1"/>
                </a:solidFill>
                <a:latin typeface="楷体" panose="02010609060101010101" pitchFamily="49" charset="-122"/>
                <a:ea typeface="楷体" panose="02010609060101010101" pitchFamily="49" charset="-122"/>
                <a:cs typeface="Arial" panose="020B0604020202020204" pitchFamily="34" charset="0"/>
              </a:rPr>
              <a:t>250MPa</a:t>
            </a:r>
          </a:p>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Arial" panose="020B0604020202020204" pitchFamily="34" charset="0"/>
              </a:rPr>
              <a:t>氧、过氧化物引发剂</a:t>
            </a:r>
            <a:endParaRPr kumimoji="0" lang="en-US" altLang="zh-CN" sz="2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Arial" panose="020B0604020202020204" pitchFamily="34" charset="0"/>
            </a:endParaRPr>
          </a:p>
          <a:p>
            <a:pPr marL="0" marR="0" lvl="0" indent="0" defTabSz="914400" eaLnBrk="1" fontAlgn="auto" latinLnBrk="0" hangingPunct="1">
              <a:lnSpc>
                <a:spcPct val="120000"/>
              </a:lnSpc>
              <a:spcBef>
                <a:spcPts val="0"/>
              </a:spcBef>
              <a:spcAft>
                <a:spcPts val="0"/>
              </a:spcAft>
              <a:buClrTx/>
              <a:buSzTx/>
              <a:buFontTx/>
              <a:buNone/>
              <a:tabLst/>
              <a:defRPr/>
            </a:pPr>
            <a:r>
              <a:rPr lang="en-US" altLang="zh-CN" sz="2800" kern="0" dirty="0">
                <a:solidFill>
                  <a:schemeClr val="tx1"/>
                </a:solidFill>
                <a:latin typeface="楷体" panose="02010609060101010101" pitchFamily="49" charset="-122"/>
                <a:ea typeface="楷体" panose="02010609060101010101" pitchFamily="49" charset="-122"/>
                <a:cs typeface="Arial" panose="020B0604020202020204" pitchFamily="34" charset="0"/>
              </a:rPr>
              <a:t>200</a:t>
            </a:r>
            <a:r>
              <a:rPr lang="zh-CN" altLang="en-US" sz="2800" kern="0" dirty="0">
                <a:solidFill>
                  <a:schemeClr val="tx1"/>
                </a:solidFill>
                <a:latin typeface="楷体" panose="02010609060101010101" pitchFamily="49" charset="-122"/>
                <a:ea typeface="楷体" panose="02010609060101010101" pitchFamily="49" charset="-122"/>
                <a:cs typeface="Arial" panose="020B0604020202020204" pitchFamily="34" charset="0"/>
              </a:rPr>
              <a:t>℃聚合</a:t>
            </a:r>
            <a:endParaRPr lang="en-US" altLang="zh-CN" sz="2800" kern="0" dirty="0">
              <a:solidFill>
                <a:schemeClr val="tx1"/>
              </a:solidFill>
              <a:latin typeface="楷体" panose="02010609060101010101" pitchFamily="49" charset="-122"/>
              <a:ea typeface="楷体" panose="02010609060101010101" pitchFamily="49" charset="-122"/>
              <a:cs typeface="Arial" panose="020B0604020202020204" pitchFamily="34" charset="0"/>
            </a:endParaRPr>
          </a:p>
          <a:p>
            <a:pPr marL="0" marR="0" lvl="0" indent="0" defTabSz="914400" eaLnBrk="1" fontAlgn="auto" latinLnBrk="0" hangingPunct="1">
              <a:lnSpc>
                <a:spcPct val="120000"/>
              </a:lnSpc>
              <a:spcBef>
                <a:spcPts val="0"/>
              </a:spcBef>
              <a:spcAft>
                <a:spcPts val="0"/>
              </a:spcAft>
              <a:buClrTx/>
              <a:buSzTx/>
              <a:buFontTx/>
              <a:buNone/>
              <a:tabLst/>
              <a:defRPr/>
            </a:pPr>
            <a:r>
              <a:rPr lang="zh-CN" altLang="en-US" sz="2800" kern="0" dirty="0">
                <a:solidFill>
                  <a:schemeClr val="tx1"/>
                </a:solidFill>
                <a:latin typeface="楷体" panose="02010609060101010101" pitchFamily="49" charset="-122"/>
                <a:ea typeface="楷体" panose="02010609060101010101" pitchFamily="49" charset="-122"/>
                <a:cs typeface="Arial" panose="020B0604020202020204" pitchFamily="34" charset="0"/>
              </a:rPr>
              <a:t>相对密度</a:t>
            </a:r>
            <a:r>
              <a:rPr lang="en-US" altLang="zh-CN" sz="2800" kern="0" dirty="0">
                <a:solidFill>
                  <a:schemeClr val="tx1"/>
                </a:solidFill>
                <a:latin typeface="楷体" panose="02010609060101010101" pitchFamily="49" charset="-122"/>
                <a:ea typeface="楷体" panose="02010609060101010101" pitchFamily="49" charset="-122"/>
                <a:cs typeface="Arial" panose="020B0604020202020204" pitchFamily="34" charset="0"/>
              </a:rPr>
              <a:t>0.910</a:t>
            </a:r>
            <a:r>
              <a:rPr lang="en-US" altLang="zh-CN" sz="2800" kern="0" dirty="0">
                <a:solidFill>
                  <a:schemeClr val="tx1"/>
                </a:solidFill>
                <a:latin typeface="Arial" panose="020B0604020202020204" pitchFamily="34" charset="0"/>
                <a:ea typeface="楷体" panose="02010609060101010101" pitchFamily="49" charset="-122"/>
                <a:cs typeface="Arial" panose="020B0604020202020204" pitchFamily="34" charset="0"/>
              </a:rPr>
              <a:t>~</a:t>
            </a:r>
            <a:r>
              <a:rPr lang="en-US" altLang="zh-CN" sz="2800" kern="0" dirty="0">
                <a:solidFill>
                  <a:schemeClr val="tx1"/>
                </a:solidFill>
                <a:latin typeface="楷体" panose="02010609060101010101" pitchFamily="49" charset="-122"/>
                <a:ea typeface="楷体" panose="02010609060101010101" pitchFamily="49" charset="-122"/>
                <a:cs typeface="Arial" panose="020B0604020202020204" pitchFamily="34" charset="0"/>
              </a:rPr>
              <a:t>0.940</a:t>
            </a:r>
            <a:endParaRPr kumimoji="0" lang="zh-CN" altLang="en-US" sz="2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Arial" panose="020B0604020202020204" pitchFamily="34" charset="0"/>
            </a:endParaRPr>
          </a:p>
        </p:txBody>
      </p:sp>
      <p:sp>
        <p:nvSpPr>
          <p:cNvPr id="24" name="TextBox 74"/>
          <p:cNvSpPr txBox="1"/>
          <p:nvPr/>
        </p:nvSpPr>
        <p:spPr>
          <a:xfrm>
            <a:off x="4572000" y="2601160"/>
            <a:ext cx="4195851" cy="2160591"/>
          </a:xfrm>
          <a:prstGeom prst="rect">
            <a:avLst/>
          </a:prstGeom>
          <a:noFill/>
          <a:ln w="38100">
            <a:solidFill>
              <a:srgbClr val="00B050"/>
            </a:solidFill>
            <a:prstDash val="sysDash"/>
          </a:ln>
        </p:spPr>
        <p:txBody>
          <a:bodyPr wrap="square">
            <a:spAutoFit/>
          </a:bodyPr>
          <a:lstStyle>
            <a:defPPr>
              <a:defRPr lang="zh-CN"/>
            </a:defPPr>
            <a:lvl1pPr>
              <a:lnSpc>
                <a:spcPct val="150000"/>
              </a:lnSpc>
              <a:defRPr sz="1600">
                <a:solidFill>
                  <a:schemeClr val="accent1">
                    <a:lumMod val="50000"/>
                  </a:schemeClr>
                </a:solidFill>
                <a:latin typeface="微软雅黑" pitchFamily="34" charset="-122"/>
                <a:ea typeface="微软雅黑" pitchFamily="34" charset="-122"/>
              </a:defRPr>
            </a:lvl1pPr>
          </a:lstStyle>
          <a:p>
            <a:pPr marL="0" marR="0" lvl="0" indent="0" defTabSz="914400" eaLnBrk="1" fontAlgn="auto" latinLnBrk="0" hangingPunct="1">
              <a:lnSpc>
                <a:spcPct val="120000"/>
              </a:lnSpc>
              <a:spcBef>
                <a:spcPts val="0"/>
              </a:spcBef>
              <a:spcAft>
                <a:spcPts val="0"/>
              </a:spcAft>
              <a:buClrTx/>
              <a:buSzTx/>
              <a:buFontTx/>
              <a:buNone/>
              <a:tabLst/>
              <a:defRPr/>
            </a:pPr>
            <a:r>
              <a:rPr lang="zh-CN" altLang="en-US" sz="2800" kern="0" dirty="0">
                <a:solidFill>
                  <a:schemeClr val="tx1"/>
                </a:solidFill>
                <a:latin typeface="Arial" panose="020B0604020202020204" pitchFamily="34" charset="0"/>
                <a:ea typeface="楷体" panose="02010609060101010101" pitchFamily="49" charset="-122"/>
              </a:rPr>
              <a:t>压力</a:t>
            </a:r>
            <a:r>
              <a:rPr lang="en-US" altLang="zh-CN" sz="2800" kern="0" dirty="0">
                <a:solidFill>
                  <a:schemeClr val="tx1"/>
                </a:solidFill>
                <a:latin typeface="Arial" panose="020B0604020202020204" pitchFamily="34" charset="0"/>
                <a:ea typeface="楷体" panose="02010609060101010101" pitchFamily="49" charset="-122"/>
              </a:rPr>
              <a:t>2</a:t>
            </a:r>
            <a:r>
              <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~4MPa</a:t>
            </a:r>
          </a:p>
          <a:p>
            <a:pPr marL="0" marR="0" lvl="0" indent="0" defTabSz="914400" eaLnBrk="1" fontAlgn="auto" latinLnBrk="0" hangingPunct="1">
              <a:lnSpc>
                <a:spcPct val="120000"/>
              </a:lnSpc>
              <a:spcBef>
                <a:spcPts val="0"/>
              </a:spcBef>
              <a:spcAft>
                <a:spcPts val="0"/>
              </a:spcAft>
              <a:buClrTx/>
              <a:buSzTx/>
              <a:buFontTx/>
              <a:buNone/>
              <a:tabLst/>
              <a:defRPr/>
            </a:pPr>
            <a:r>
              <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SiO</a:t>
            </a:r>
            <a:r>
              <a:rPr lang="en-US" altLang="zh-CN" sz="2800" kern="0" baseline="-25000" dirty="0">
                <a:solidFill>
                  <a:schemeClr val="tx1"/>
                </a:solidFill>
                <a:latin typeface="Arial" panose="020B0604020202020204" pitchFamily="34" charset="0"/>
                <a:ea typeface="楷体" panose="02010609060101010101" pitchFamily="49" charset="-122"/>
                <a:cs typeface="Times New Roman" panose="02020603050405020304" pitchFamily="18" charset="0"/>
              </a:rPr>
              <a:t>2</a:t>
            </a:r>
            <a:r>
              <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-Al</a:t>
            </a:r>
            <a:r>
              <a:rPr lang="en-US" altLang="zh-CN" sz="2800" kern="0" baseline="-25000" dirty="0">
                <a:solidFill>
                  <a:schemeClr val="tx1"/>
                </a:solidFill>
                <a:latin typeface="Arial" panose="020B0604020202020204" pitchFamily="34" charset="0"/>
                <a:ea typeface="楷体" panose="02010609060101010101" pitchFamily="49" charset="-122"/>
                <a:cs typeface="Times New Roman" panose="02020603050405020304" pitchFamily="18" charset="0"/>
              </a:rPr>
              <a:t>2</a:t>
            </a:r>
            <a:r>
              <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O</a:t>
            </a:r>
            <a:r>
              <a:rPr lang="en-US" altLang="zh-CN" sz="2800" kern="0" baseline="-25000" dirty="0">
                <a:solidFill>
                  <a:schemeClr val="tx1"/>
                </a:solidFill>
                <a:latin typeface="Arial" panose="020B0604020202020204" pitchFamily="34" charset="0"/>
                <a:ea typeface="楷体" panose="02010609060101010101" pitchFamily="49" charset="-122"/>
                <a:cs typeface="Times New Roman" panose="02020603050405020304" pitchFamily="18" charset="0"/>
              </a:rPr>
              <a:t>3</a:t>
            </a:r>
            <a:r>
              <a:rPr lang="zh-CN" altLang="en-US"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负载</a:t>
            </a:r>
            <a:r>
              <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Cr</a:t>
            </a:r>
            <a:r>
              <a:rPr lang="en-US" altLang="zh-CN" sz="2800" kern="0" baseline="-25000" dirty="0">
                <a:solidFill>
                  <a:schemeClr val="tx1"/>
                </a:solidFill>
                <a:latin typeface="Arial" panose="020B0604020202020204" pitchFamily="34" charset="0"/>
                <a:ea typeface="楷体" panose="02010609060101010101" pitchFamily="49" charset="-122"/>
                <a:cs typeface="Times New Roman" panose="02020603050405020304" pitchFamily="18" charset="0"/>
              </a:rPr>
              <a:t>2</a:t>
            </a:r>
            <a:r>
              <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O</a:t>
            </a:r>
            <a:r>
              <a:rPr lang="en-US" altLang="zh-CN" sz="2800" kern="0" baseline="-25000" dirty="0">
                <a:solidFill>
                  <a:schemeClr val="tx1"/>
                </a:solidFill>
                <a:latin typeface="Arial" panose="020B0604020202020204" pitchFamily="34" charset="0"/>
                <a:ea typeface="楷体" panose="02010609060101010101" pitchFamily="49" charset="-122"/>
                <a:cs typeface="Times New Roman" panose="02020603050405020304" pitchFamily="18" charset="0"/>
              </a:rPr>
              <a:t>3</a:t>
            </a:r>
          </a:p>
          <a:p>
            <a:pPr marL="0" marR="0" lvl="0" indent="0" defTabSz="914400" eaLnBrk="1" fontAlgn="auto" latinLnBrk="0" hangingPunct="1">
              <a:lnSpc>
                <a:spcPct val="120000"/>
              </a:lnSpc>
              <a:spcBef>
                <a:spcPts val="0"/>
              </a:spcBef>
              <a:spcAft>
                <a:spcPts val="0"/>
              </a:spcAft>
              <a:buClrTx/>
              <a:buSzTx/>
              <a:buFontTx/>
              <a:buNone/>
              <a:tabLst/>
              <a:defRPr/>
            </a:pPr>
            <a:r>
              <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106~170</a:t>
            </a:r>
            <a:r>
              <a:rPr lang="zh-CN" altLang="en-US"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℃聚合</a:t>
            </a:r>
            <a:endPar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endParaRPr>
          </a:p>
          <a:p>
            <a:pPr marL="0" marR="0" lvl="0" indent="0" defTabSz="914400" eaLnBrk="1" fontAlgn="auto" latinLnBrk="0" hangingPunct="1">
              <a:lnSpc>
                <a:spcPct val="120000"/>
              </a:lnSpc>
              <a:spcBef>
                <a:spcPts val="0"/>
              </a:spcBef>
              <a:spcAft>
                <a:spcPts val="0"/>
              </a:spcAft>
              <a:buClrTx/>
              <a:buSzTx/>
              <a:buFontTx/>
              <a:buNone/>
              <a:tabLst/>
              <a:defRPr/>
            </a:pPr>
            <a:r>
              <a:rPr lang="zh-CN" altLang="en-US"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相对密度</a:t>
            </a:r>
            <a:r>
              <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0.94~0.97</a:t>
            </a:r>
          </a:p>
        </p:txBody>
      </p:sp>
      <p:sp>
        <p:nvSpPr>
          <p:cNvPr id="19" name="文本框 18"/>
          <p:cNvSpPr txBox="1"/>
          <p:nvPr/>
        </p:nvSpPr>
        <p:spPr>
          <a:xfrm>
            <a:off x="3074684" y="1863704"/>
            <a:ext cx="1122423" cy="523220"/>
          </a:xfrm>
          <a:prstGeom prst="rect">
            <a:avLst/>
          </a:prstGeom>
          <a:noFill/>
        </p:spPr>
        <p:txBody>
          <a:bodyPr wrap="none" rtlCol="0">
            <a:spAutoFit/>
          </a:bodyPr>
          <a:lstStyle/>
          <a:p>
            <a:r>
              <a:rPr lang="en-US" altLang="zh-CN" sz="2800" dirty="0"/>
              <a:t>LDPE</a:t>
            </a:r>
            <a:endParaRPr lang="zh-CN" altLang="en-US" sz="2800" dirty="0"/>
          </a:p>
        </p:txBody>
      </p:sp>
      <p:sp>
        <p:nvSpPr>
          <p:cNvPr id="26" name="TextBox 74"/>
          <p:cNvSpPr txBox="1"/>
          <p:nvPr/>
        </p:nvSpPr>
        <p:spPr>
          <a:xfrm>
            <a:off x="4571999" y="4914214"/>
            <a:ext cx="4195851" cy="1643527"/>
          </a:xfrm>
          <a:prstGeom prst="rect">
            <a:avLst/>
          </a:prstGeom>
          <a:noFill/>
          <a:ln w="38100">
            <a:solidFill>
              <a:schemeClr val="accent4">
                <a:lumMod val="50000"/>
              </a:schemeClr>
            </a:solidFill>
            <a:prstDash val="sysDash"/>
          </a:ln>
        </p:spPr>
        <p:txBody>
          <a:bodyPr wrap="square">
            <a:spAutoFit/>
          </a:bodyPr>
          <a:lstStyle>
            <a:defPPr>
              <a:defRPr lang="zh-CN"/>
            </a:defPPr>
            <a:lvl1pPr>
              <a:lnSpc>
                <a:spcPct val="150000"/>
              </a:lnSpc>
              <a:defRPr sz="1600">
                <a:solidFill>
                  <a:schemeClr val="accent1">
                    <a:lumMod val="50000"/>
                  </a:schemeClr>
                </a:solidFill>
                <a:latin typeface="微软雅黑" pitchFamily="34" charset="-122"/>
                <a:ea typeface="微软雅黑" pitchFamily="34" charset="-122"/>
              </a:defRPr>
            </a:lvl1pPr>
          </a:lstStyle>
          <a:p>
            <a:pPr marL="0" marR="0" lvl="0" indent="0" defTabSz="914400" eaLnBrk="1" fontAlgn="auto" latinLnBrk="0" hangingPunct="1">
              <a:lnSpc>
                <a:spcPct val="120000"/>
              </a:lnSpc>
              <a:spcBef>
                <a:spcPts val="0"/>
              </a:spcBef>
              <a:spcAft>
                <a:spcPts val="0"/>
              </a:spcAft>
              <a:buClrTx/>
              <a:buSzTx/>
              <a:buFontTx/>
              <a:buNone/>
              <a:tabLst/>
              <a:defRPr/>
            </a:pPr>
            <a:r>
              <a:rPr lang="zh-CN" altLang="en-US" sz="2800" kern="0" dirty="0">
                <a:solidFill>
                  <a:schemeClr val="tx1"/>
                </a:solidFill>
                <a:latin typeface="Arial" panose="020B0604020202020204" pitchFamily="34" charset="0"/>
                <a:ea typeface="楷体" panose="02010609060101010101" pitchFamily="49" charset="-122"/>
              </a:rPr>
              <a:t>压力数个</a:t>
            </a:r>
            <a:r>
              <a:rPr lang="en-US" altLang="zh-CN" sz="2800" kern="0" dirty="0" err="1">
                <a:solidFill>
                  <a:schemeClr val="tx1"/>
                </a:solidFill>
                <a:latin typeface="Arial" panose="020B0604020202020204" pitchFamily="34" charset="0"/>
                <a:ea typeface="楷体" panose="02010609060101010101" pitchFamily="49" charset="-122"/>
                <a:cs typeface="Times New Roman" panose="02020603050405020304" pitchFamily="18" charset="0"/>
              </a:rPr>
              <a:t>MPa</a:t>
            </a:r>
            <a:endPar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endParaRPr>
          </a:p>
          <a:p>
            <a:pPr marL="0" marR="0" lvl="0" indent="0" defTabSz="914400" eaLnBrk="1" fontAlgn="auto" latinLnBrk="0" hangingPunct="1">
              <a:lnSpc>
                <a:spcPct val="120000"/>
              </a:lnSpc>
              <a:spcBef>
                <a:spcPts val="0"/>
              </a:spcBef>
              <a:spcAft>
                <a:spcPts val="0"/>
              </a:spcAft>
              <a:buClrTx/>
              <a:buSzTx/>
              <a:buFontTx/>
              <a:buNone/>
              <a:tabLst/>
              <a:defRPr/>
            </a:pPr>
            <a:r>
              <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AlEt</a:t>
            </a:r>
            <a:r>
              <a:rPr lang="en-US" altLang="zh-CN" sz="2800" kern="0" baseline="-25000" dirty="0">
                <a:solidFill>
                  <a:schemeClr val="tx1"/>
                </a:solidFill>
                <a:latin typeface="Arial" panose="020B0604020202020204" pitchFamily="34" charset="0"/>
                <a:ea typeface="楷体" panose="02010609060101010101" pitchFamily="49" charset="-122"/>
                <a:cs typeface="Times New Roman" panose="02020603050405020304" pitchFamily="18" charset="0"/>
              </a:rPr>
              <a:t>3</a:t>
            </a:r>
            <a:r>
              <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-TiCl</a:t>
            </a:r>
            <a:r>
              <a:rPr lang="en-US" altLang="zh-CN" sz="2800" kern="0" baseline="-25000" dirty="0">
                <a:solidFill>
                  <a:schemeClr val="tx1"/>
                </a:solidFill>
                <a:latin typeface="Arial" panose="020B0604020202020204" pitchFamily="34" charset="0"/>
                <a:ea typeface="楷体" panose="02010609060101010101" pitchFamily="49" charset="-122"/>
                <a:cs typeface="Times New Roman" panose="02020603050405020304" pitchFamily="18" charset="0"/>
              </a:rPr>
              <a:t>4</a:t>
            </a:r>
            <a:r>
              <a:rPr lang="zh-CN" altLang="en-US"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催化剂</a:t>
            </a:r>
            <a:endPar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endParaRPr>
          </a:p>
          <a:p>
            <a:pPr marL="0" marR="0" lvl="0" indent="0" defTabSz="914400" eaLnBrk="1" fontAlgn="auto" latinLnBrk="0" hangingPunct="1">
              <a:lnSpc>
                <a:spcPct val="120000"/>
              </a:lnSpc>
              <a:spcBef>
                <a:spcPts val="0"/>
              </a:spcBef>
              <a:spcAft>
                <a:spcPts val="0"/>
              </a:spcAft>
              <a:buClrTx/>
              <a:buSzTx/>
              <a:buFontTx/>
              <a:buNone/>
              <a:tabLst/>
              <a:defRPr/>
            </a:pPr>
            <a:r>
              <a:rPr lang="zh-CN" altLang="en-US"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相对密度</a:t>
            </a:r>
            <a:r>
              <a:rPr lang="en-US" altLang="zh-CN" sz="2800" kern="0" dirty="0">
                <a:solidFill>
                  <a:schemeClr val="tx1"/>
                </a:solidFill>
                <a:latin typeface="Arial" panose="020B0604020202020204" pitchFamily="34" charset="0"/>
                <a:ea typeface="楷体" panose="02010609060101010101" pitchFamily="49" charset="-122"/>
                <a:cs typeface="Times New Roman" panose="02020603050405020304" pitchFamily="18" charset="0"/>
              </a:rPr>
              <a:t>0.94~0.97</a:t>
            </a:r>
          </a:p>
        </p:txBody>
      </p:sp>
      <p:sp>
        <p:nvSpPr>
          <p:cNvPr id="27" name="文本框 26"/>
          <p:cNvSpPr txBox="1"/>
          <p:nvPr/>
        </p:nvSpPr>
        <p:spPr>
          <a:xfrm>
            <a:off x="3074683" y="3812669"/>
            <a:ext cx="1181734" cy="523220"/>
          </a:xfrm>
          <a:prstGeom prst="rect">
            <a:avLst/>
          </a:prstGeom>
          <a:noFill/>
        </p:spPr>
        <p:txBody>
          <a:bodyPr wrap="none" rtlCol="0">
            <a:spAutoFit/>
          </a:bodyPr>
          <a:lstStyle/>
          <a:p>
            <a:r>
              <a:rPr lang="en-US" altLang="zh-CN" sz="2800" dirty="0"/>
              <a:t>HDPE</a:t>
            </a:r>
            <a:endParaRPr lang="zh-CN" altLang="en-US" sz="2800" dirty="0"/>
          </a:p>
        </p:txBody>
      </p:sp>
      <p:sp>
        <p:nvSpPr>
          <p:cNvPr id="28" name="文本框 27"/>
          <p:cNvSpPr txBox="1"/>
          <p:nvPr/>
        </p:nvSpPr>
        <p:spPr>
          <a:xfrm>
            <a:off x="3045028" y="5472654"/>
            <a:ext cx="1181734" cy="523220"/>
          </a:xfrm>
          <a:prstGeom prst="rect">
            <a:avLst/>
          </a:prstGeom>
          <a:noFill/>
        </p:spPr>
        <p:txBody>
          <a:bodyPr wrap="none" rtlCol="0">
            <a:spAutoFit/>
          </a:bodyPr>
          <a:lstStyle/>
          <a:p>
            <a:r>
              <a:rPr lang="en-US" altLang="zh-CN" sz="2800" dirty="0"/>
              <a:t>HDPE</a:t>
            </a:r>
            <a:endParaRPr lang="zh-CN" altLang="en-US" sz="2800" dirty="0"/>
          </a:p>
        </p:txBody>
      </p:sp>
    </p:spTree>
    <p:extLst>
      <p:ext uri="{BB962C8B-B14F-4D97-AF65-F5344CB8AC3E}">
        <p14:creationId xmlns:p14="http://schemas.microsoft.com/office/powerpoint/2010/main" val="423238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circle(in)">
                                      <p:cBhvr>
                                        <p:cTn id="14"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华文楷体" panose="02010600040101010101" pitchFamily="2" charset="-122"/>
                <a:ea typeface="华文楷体" panose="02010600040101010101" pitchFamily="2" charset="-122"/>
                <a:cs typeface="Arial" panose="020B0604020202020204" pitchFamily="34" charset="0"/>
              </a:rPr>
              <a:t>主要内容</a:t>
            </a:r>
          </a:p>
        </p:txBody>
      </p:sp>
      <p:grpSp>
        <p:nvGrpSpPr>
          <p:cNvPr id="3" name="组合 2">
            <a:extLst>
              <a:ext uri="{FF2B5EF4-FFF2-40B4-BE49-F238E27FC236}">
                <a16:creationId xmlns:a16="http://schemas.microsoft.com/office/drawing/2014/main" id="{9B7909CF-8E56-4C44-B1A2-9B6935D6F62A}"/>
              </a:ext>
            </a:extLst>
          </p:cNvPr>
          <p:cNvGrpSpPr/>
          <p:nvPr/>
        </p:nvGrpSpPr>
        <p:grpSpPr>
          <a:xfrm>
            <a:off x="1475656" y="1268760"/>
            <a:ext cx="6336630" cy="4834530"/>
            <a:chOff x="755650" y="1474790"/>
            <a:chExt cx="4654153" cy="3418281"/>
          </a:xfrm>
        </p:grpSpPr>
        <p:sp>
          <p:nvSpPr>
            <p:cNvPr id="10" name="圆角矩形​​ 34"/>
            <p:cNvSpPr/>
            <p:nvPr/>
          </p:nvSpPr>
          <p:spPr>
            <a:xfrm>
              <a:off x="755650" y="1474790"/>
              <a:ext cx="4601564" cy="3034330"/>
            </a:xfrm>
            <a:prstGeom prst="roundRect">
              <a:avLst>
                <a:gd name="adj" fmla="val 8586"/>
              </a:avLst>
            </a:prstGeom>
            <a:noFill/>
            <a:ln w="12700" cap="flat" cmpd="sng" algn="ctr">
              <a:solidFill>
                <a:sysClr val="window" lastClr="FFFFFF">
                  <a:lumMod val="75000"/>
                </a:sysClr>
              </a:solidFill>
              <a:prstDash val="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grpSp>
          <p:nvGrpSpPr>
            <p:cNvPr id="11" name="组合 28"/>
            <p:cNvGrpSpPr>
              <a:grpSpLocks/>
            </p:cNvGrpSpPr>
            <p:nvPr/>
          </p:nvGrpSpPr>
          <p:grpSpPr bwMode="auto">
            <a:xfrm>
              <a:off x="1042992" y="3257104"/>
              <a:ext cx="314325" cy="315912"/>
              <a:chOff x="5940153" y="4725144"/>
              <a:chExt cx="628790" cy="628790"/>
            </a:xfrm>
          </p:grpSpPr>
          <p:sp>
            <p:nvSpPr>
              <p:cNvPr id="12" name="泪滴形 11"/>
              <p:cNvSpPr/>
              <p:nvPr/>
            </p:nvSpPr>
            <p:spPr>
              <a:xfrm>
                <a:off x="5940153" y="4725144"/>
                <a:ext cx="628790" cy="628790"/>
              </a:xfrm>
              <a:prstGeom prst="teardrop">
                <a:avLst/>
              </a:prstGeom>
              <a:solidFill>
                <a:srgbClr val="57D3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13" name="椭圆​​ 16"/>
              <p:cNvSpPr/>
              <p:nvPr/>
            </p:nvSpPr>
            <p:spPr>
              <a:xfrm>
                <a:off x="6102113" y="4895771"/>
                <a:ext cx="295342" cy="297017"/>
              </a:xfrm>
              <a:prstGeom prst="ellipse">
                <a:avLst/>
              </a:prstGeom>
              <a:solidFill>
                <a:sysClr val="window" lastClr="FFFFFF"/>
              </a:solidFill>
              <a:ln w="3175" cap="flat" cmpd="sng" algn="ctr">
                <a:solidFill>
                  <a:sysClr val="window" lastClr="FFFFFF">
                    <a:lumMod val="9500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14" name="组合 29"/>
            <p:cNvGrpSpPr>
              <a:grpSpLocks/>
            </p:cNvGrpSpPr>
            <p:nvPr/>
          </p:nvGrpSpPr>
          <p:grpSpPr bwMode="auto">
            <a:xfrm>
              <a:off x="1042992" y="2682627"/>
              <a:ext cx="314325" cy="314325"/>
              <a:chOff x="7452319" y="4725144"/>
              <a:chExt cx="628790" cy="628790"/>
            </a:xfrm>
          </p:grpSpPr>
          <p:sp>
            <p:nvSpPr>
              <p:cNvPr id="15" name="泪滴形 14"/>
              <p:cNvSpPr/>
              <p:nvPr/>
            </p:nvSpPr>
            <p:spPr>
              <a:xfrm flipH="1">
                <a:off x="7452319" y="4725144"/>
                <a:ext cx="628790" cy="628790"/>
              </a:xfrm>
              <a:prstGeom prst="teardrop">
                <a:avLst/>
              </a:prstGeom>
              <a:solidFill>
                <a:srgbClr val="09BFFF"/>
              </a:solidFill>
              <a:ln w="25400" cap="flat" cmpd="sng" algn="ctr">
                <a:solidFill>
                  <a:sysClr val="window" lastClr="FFFFFF">
                    <a:lumMod val="9500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16" name="椭圆​​ 19"/>
              <p:cNvSpPr/>
              <p:nvPr/>
            </p:nvSpPr>
            <p:spPr>
              <a:xfrm flipH="1">
                <a:off x="7611104" y="4896632"/>
                <a:ext cx="295340" cy="295340"/>
              </a:xfrm>
              <a:prstGeom prst="ellipse">
                <a:avLst/>
              </a:prstGeom>
              <a:solidFill>
                <a:sysClr val="window" lastClr="FFFFFF"/>
              </a:solidFill>
              <a:ln w="3175" cap="flat" cmpd="sng" algn="ctr">
                <a:solidFill>
                  <a:sysClr val="window" lastClr="FFFFFF">
                    <a:lumMod val="9500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17" name="组合 26"/>
            <p:cNvGrpSpPr>
              <a:grpSpLocks/>
            </p:cNvGrpSpPr>
            <p:nvPr/>
          </p:nvGrpSpPr>
          <p:grpSpPr bwMode="auto">
            <a:xfrm>
              <a:off x="1042992" y="1628800"/>
              <a:ext cx="314325" cy="314325"/>
              <a:chOff x="5004048" y="1923583"/>
              <a:chExt cx="628790" cy="628790"/>
            </a:xfrm>
          </p:grpSpPr>
          <p:sp>
            <p:nvSpPr>
              <p:cNvPr id="18" name="泪滴形 17"/>
              <p:cNvSpPr/>
              <p:nvPr/>
            </p:nvSpPr>
            <p:spPr>
              <a:xfrm rot="10800000" flipH="1">
                <a:off x="5004048" y="1923583"/>
                <a:ext cx="628790" cy="628790"/>
              </a:xfrm>
              <a:prstGeom prst="teardrop">
                <a:avLst/>
              </a:prstGeom>
              <a:solidFill>
                <a:srgbClr val="09B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19" name="椭圆​​ 22"/>
              <p:cNvSpPr/>
              <p:nvPr/>
            </p:nvSpPr>
            <p:spPr>
              <a:xfrm rot="10800000" flipH="1">
                <a:off x="5166008" y="2098246"/>
                <a:ext cx="295342" cy="295342"/>
              </a:xfrm>
              <a:prstGeom prst="ellipse">
                <a:avLst/>
              </a:prstGeom>
              <a:solidFill>
                <a:sysClr val="window" lastClr="FFFFFF"/>
              </a:solidFill>
              <a:ln w="3175" cap="flat" cmpd="sng" algn="ctr">
                <a:solidFill>
                  <a:sysClr val="window" lastClr="FFFFFF">
                    <a:lumMod val="9500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grpSp>
          <p:nvGrpSpPr>
            <p:cNvPr id="20" name="组合 27"/>
            <p:cNvGrpSpPr>
              <a:grpSpLocks/>
            </p:cNvGrpSpPr>
            <p:nvPr/>
          </p:nvGrpSpPr>
          <p:grpSpPr bwMode="auto">
            <a:xfrm>
              <a:off x="1042992" y="2174876"/>
              <a:ext cx="314325" cy="314325"/>
              <a:chOff x="5147890" y="2714704"/>
              <a:chExt cx="628790" cy="628790"/>
            </a:xfrm>
          </p:grpSpPr>
          <p:sp>
            <p:nvSpPr>
              <p:cNvPr id="21" name="泪滴形 20"/>
              <p:cNvSpPr/>
              <p:nvPr/>
            </p:nvSpPr>
            <p:spPr>
              <a:xfrm rot="16200000" flipH="1">
                <a:off x="5147890" y="2714704"/>
                <a:ext cx="628790" cy="628790"/>
              </a:xfrm>
              <a:prstGeom prst="teardrop">
                <a:avLst/>
              </a:prstGeom>
              <a:solidFill>
                <a:srgbClr val="FFD03B"/>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22" name="椭圆​​ 25"/>
              <p:cNvSpPr/>
              <p:nvPr/>
            </p:nvSpPr>
            <p:spPr>
              <a:xfrm rot="16200000" flipH="1">
                <a:off x="5306675" y="2889369"/>
                <a:ext cx="295340" cy="295340"/>
              </a:xfrm>
              <a:prstGeom prst="ellipse">
                <a:avLst/>
              </a:prstGeom>
              <a:solidFill>
                <a:sysClr val="window" lastClr="FFFFFF"/>
              </a:solidFill>
              <a:ln w="3175" cap="flat" cmpd="sng" algn="ctr">
                <a:solidFill>
                  <a:sysClr val="window" lastClr="FFFFFF">
                    <a:lumMod val="9500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sp>
          <p:nvSpPr>
            <p:cNvPr id="23" name="矩形​​ 30"/>
            <p:cNvSpPr>
              <a:spLocks noChangeArrowheads="1"/>
            </p:cNvSpPr>
            <p:nvPr/>
          </p:nvSpPr>
          <p:spPr bwMode="auto">
            <a:xfrm>
              <a:off x="1651443" y="1541553"/>
              <a:ext cx="10054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3200" dirty="0">
                  <a:solidFill>
                    <a:prstClr val="black"/>
                  </a:solidFill>
                  <a:latin typeface="微软雅黑" pitchFamily="34" charset="-122"/>
                  <a:ea typeface="微软雅黑" pitchFamily="34" charset="-122"/>
                </a:rPr>
                <a:t>概述</a:t>
              </a:r>
            </a:p>
          </p:txBody>
        </p:sp>
        <p:sp>
          <p:nvSpPr>
            <p:cNvPr id="24" name="矩形​​ 31"/>
            <p:cNvSpPr>
              <a:spLocks noChangeArrowheads="1"/>
            </p:cNvSpPr>
            <p:nvPr/>
          </p:nvSpPr>
          <p:spPr bwMode="auto">
            <a:xfrm>
              <a:off x="1494025" y="2078501"/>
              <a:ext cx="23038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prstClr val="black"/>
                  </a:solidFill>
                  <a:latin typeface="微软雅黑" pitchFamily="34" charset="-122"/>
                  <a:ea typeface="微软雅黑" pitchFamily="34" charset="-122"/>
                </a:rPr>
                <a:t>PE</a:t>
              </a:r>
              <a:r>
                <a:rPr lang="zh-CN" altLang="en-US" sz="3200" dirty="0">
                  <a:solidFill>
                    <a:prstClr val="black"/>
                  </a:solidFill>
                  <a:latin typeface="微软雅黑" pitchFamily="34" charset="-122"/>
                  <a:ea typeface="微软雅黑" pitchFamily="34" charset="-122"/>
                </a:rPr>
                <a:t>气相生产</a:t>
              </a:r>
            </a:p>
          </p:txBody>
        </p:sp>
        <p:sp>
          <p:nvSpPr>
            <p:cNvPr id="25" name="矩形​​ 32"/>
            <p:cNvSpPr>
              <a:spLocks noChangeArrowheads="1"/>
            </p:cNvSpPr>
            <p:nvPr/>
          </p:nvSpPr>
          <p:spPr bwMode="auto">
            <a:xfrm>
              <a:off x="1548981" y="2547401"/>
              <a:ext cx="19319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prstClr val="black"/>
                  </a:solidFill>
                  <a:latin typeface="微软雅黑" pitchFamily="34" charset="-122"/>
                  <a:ea typeface="微软雅黑" pitchFamily="34" charset="-122"/>
                </a:rPr>
                <a:t>HIPS</a:t>
              </a:r>
              <a:r>
                <a:rPr lang="zh-CN" altLang="en-US" sz="3200" dirty="0">
                  <a:solidFill>
                    <a:prstClr val="black"/>
                  </a:solidFill>
                  <a:latin typeface="微软雅黑" pitchFamily="34" charset="-122"/>
                  <a:ea typeface="微软雅黑" pitchFamily="34" charset="-122"/>
                </a:rPr>
                <a:t>生产</a:t>
              </a:r>
            </a:p>
          </p:txBody>
        </p:sp>
        <p:sp>
          <p:nvSpPr>
            <p:cNvPr id="26" name="矩形​​ 33"/>
            <p:cNvSpPr>
              <a:spLocks noChangeArrowheads="1"/>
            </p:cNvSpPr>
            <p:nvPr/>
          </p:nvSpPr>
          <p:spPr bwMode="auto">
            <a:xfrm>
              <a:off x="1397603" y="3132257"/>
              <a:ext cx="30303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prstClr val="black"/>
                  </a:solidFill>
                  <a:latin typeface="微软雅黑" pitchFamily="34" charset="-122"/>
                  <a:ea typeface="微软雅黑" pitchFamily="34" charset="-122"/>
                </a:rPr>
                <a:t>PVC</a:t>
              </a:r>
              <a:r>
                <a:rPr lang="zh-CN" altLang="en-US" sz="3200" dirty="0">
                  <a:solidFill>
                    <a:prstClr val="black"/>
                  </a:solidFill>
                  <a:latin typeface="微软雅黑" pitchFamily="34" charset="-122"/>
                  <a:ea typeface="微软雅黑" pitchFamily="34" charset="-122"/>
                </a:rPr>
                <a:t>非均相生产</a:t>
              </a:r>
            </a:p>
          </p:txBody>
        </p:sp>
        <p:pic>
          <p:nvPicPr>
            <p:cNvPr id="27"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3528" y="3997697"/>
              <a:ext cx="67627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图片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03" t="9662" r="12562" b="7198"/>
            <a:stretch/>
          </p:blipFill>
          <p:spPr bwMode="auto">
            <a:xfrm>
              <a:off x="3131839" y="4325979"/>
              <a:ext cx="504057" cy="538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264" t="17769" r="28283" b="19231"/>
            <a:stretch/>
          </p:blipFill>
          <p:spPr bwMode="auto">
            <a:xfrm rot="20230515">
              <a:off x="760096" y="4346996"/>
              <a:ext cx="504057" cy="5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26">
              <a:extLst>
                <a:ext uri="{FF2B5EF4-FFF2-40B4-BE49-F238E27FC236}">
                  <a16:creationId xmlns:a16="http://schemas.microsoft.com/office/drawing/2014/main" id="{2C91466B-D923-4493-B448-13E30ABA5098}"/>
                </a:ext>
              </a:extLst>
            </p:cNvPr>
            <p:cNvGrpSpPr>
              <a:grpSpLocks/>
            </p:cNvGrpSpPr>
            <p:nvPr/>
          </p:nvGrpSpPr>
          <p:grpSpPr bwMode="auto">
            <a:xfrm>
              <a:off x="1043608" y="3762747"/>
              <a:ext cx="314325" cy="314325"/>
              <a:chOff x="5004048" y="1923583"/>
              <a:chExt cx="628790" cy="628790"/>
            </a:xfrm>
          </p:grpSpPr>
          <p:sp>
            <p:nvSpPr>
              <p:cNvPr id="51" name="泪滴形 50">
                <a:extLst>
                  <a:ext uri="{FF2B5EF4-FFF2-40B4-BE49-F238E27FC236}">
                    <a16:creationId xmlns:a16="http://schemas.microsoft.com/office/drawing/2014/main" id="{D1BD1EBA-1206-412E-AD8D-66BF91ED4345}"/>
                  </a:ext>
                </a:extLst>
              </p:cNvPr>
              <p:cNvSpPr/>
              <p:nvPr/>
            </p:nvSpPr>
            <p:spPr>
              <a:xfrm rot="10800000" flipH="1">
                <a:off x="5004048" y="1923583"/>
                <a:ext cx="628790" cy="628790"/>
              </a:xfrm>
              <a:prstGeom prst="teardrop">
                <a:avLst/>
              </a:prstGeom>
              <a:solidFill>
                <a:srgbClr val="09B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52" name="椭圆​​ 22">
                <a:extLst>
                  <a:ext uri="{FF2B5EF4-FFF2-40B4-BE49-F238E27FC236}">
                    <a16:creationId xmlns:a16="http://schemas.microsoft.com/office/drawing/2014/main" id="{DFF98C2B-8C13-498B-80EC-484C9C1FDA96}"/>
                  </a:ext>
                </a:extLst>
              </p:cNvPr>
              <p:cNvSpPr/>
              <p:nvPr/>
            </p:nvSpPr>
            <p:spPr>
              <a:xfrm rot="10800000" flipH="1">
                <a:off x="5166008" y="2098246"/>
                <a:ext cx="295342" cy="295342"/>
              </a:xfrm>
              <a:prstGeom prst="ellipse">
                <a:avLst/>
              </a:prstGeom>
              <a:solidFill>
                <a:sysClr val="window" lastClr="FFFFFF"/>
              </a:solidFill>
              <a:ln w="3175" cap="flat" cmpd="sng" algn="ctr">
                <a:solidFill>
                  <a:sysClr val="window" lastClr="FFFFFF">
                    <a:lumMod val="9500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grpSp>
        <p:sp>
          <p:nvSpPr>
            <p:cNvPr id="53" name="矩形​​ 33">
              <a:extLst>
                <a:ext uri="{FF2B5EF4-FFF2-40B4-BE49-F238E27FC236}">
                  <a16:creationId xmlns:a16="http://schemas.microsoft.com/office/drawing/2014/main" id="{34A4C872-3887-45DF-A172-658751603E37}"/>
                </a:ext>
              </a:extLst>
            </p:cNvPr>
            <p:cNvSpPr>
              <a:spLocks noChangeArrowheads="1"/>
            </p:cNvSpPr>
            <p:nvPr/>
          </p:nvSpPr>
          <p:spPr bwMode="auto">
            <a:xfrm>
              <a:off x="1253563" y="3747833"/>
              <a:ext cx="39885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prstClr val="black"/>
                  </a:solidFill>
                  <a:latin typeface="微软雅黑" pitchFamily="34" charset="-122"/>
                  <a:ea typeface="微软雅黑" pitchFamily="34" charset="-122"/>
                </a:rPr>
                <a:t>PMMA</a:t>
              </a:r>
              <a:r>
                <a:rPr lang="zh-CN" altLang="en-US" sz="3200" dirty="0">
                  <a:solidFill>
                    <a:prstClr val="black"/>
                  </a:solidFill>
                  <a:latin typeface="微软雅黑" pitchFamily="34" charset="-122"/>
                  <a:ea typeface="微软雅黑" pitchFamily="34" charset="-122"/>
                </a:rPr>
                <a:t>本体浇铸生产</a:t>
              </a:r>
            </a:p>
          </p:txBody>
        </p:sp>
      </p:grpSp>
    </p:spTree>
    <p:extLst>
      <p:ext uri="{BB962C8B-B14F-4D97-AF65-F5344CB8AC3E}">
        <p14:creationId xmlns:p14="http://schemas.microsoft.com/office/powerpoint/2010/main" val="81298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LLDPE</a:t>
            </a:r>
            <a:endParaRPr lang="zh-CN" altLang="en-US"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线型低密度聚乙烯在结构上不同于一般的低密度聚乙烯，因为</a:t>
            </a:r>
            <a:r>
              <a:rPr lang="zh-CN" altLang="en-US" sz="2400" dirty="0">
                <a:solidFill>
                  <a:srgbClr val="0000FF"/>
                </a:solidFill>
                <a:latin typeface="楷体" panose="02010609060101010101" pitchFamily="49" charset="-122"/>
                <a:ea typeface="楷体" panose="02010609060101010101" pitchFamily="49" charset="-122"/>
              </a:rPr>
              <a:t>不存在长支链</a:t>
            </a:r>
            <a:r>
              <a:rPr lang="zh-CN" altLang="en-US" sz="2400" dirty="0">
                <a:solidFill>
                  <a:schemeClr val="tx1"/>
                </a:solidFill>
                <a:latin typeface="楷体" panose="02010609060101010101" pitchFamily="49" charset="-122"/>
                <a:ea typeface="楷体" panose="02010609060101010101" pitchFamily="49" charset="-122"/>
              </a:rPr>
              <a:t>。</a:t>
            </a:r>
            <a:endParaRPr lang="en-US" altLang="zh-CN" sz="24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en-US" altLang="zh-CN" sz="2400" dirty="0">
                <a:solidFill>
                  <a:srgbClr val="FF0000"/>
                </a:solidFill>
                <a:latin typeface="楷体" panose="02010609060101010101" pitchFamily="49" charset="-122"/>
                <a:ea typeface="楷体" panose="02010609060101010101" pitchFamily="49" charset="-122"/>
              </a:rPr>
              <a:t>LLDPE</a:t>
            </a:r>
            <a:r>
              <a:rPr lang="zh-CN" altLang="en-US" sz="2400" dirty="0">
                <a:solidFill>
                  <a:srgbClr val="FF0000"/>
                </a:solidFill>
                <a:latin typeface="楷体" panose="02010609060101010101" pitchFamily="49" charset="-122"/>
                <a:ea typeface="楷体" panose="02010609060101010101" pitchFamily="49" charset="-122"/>
              </a:rPr>
              <a:t>通常在更低温度和压力下，由乙烯和</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α-</a:t>
            </a:r>
            <a:r>
              <a:rPr lang="zh-CN" altLang="en-US" sz="2400" dirty="0">
                <a:solidFill>
                  <a:srgbClr val="FF0000"/>
                </a:solidFill>
                <a:latin typeface="楷体" panose="02010609060101010101" pitchFamily="49" charset="-122"/>
                <a:ea typeface="楷体" panose="02010609060101010101" pitchFamily="49" charset="-122"/>
              </a:rPr>
              <a:t>烯烃如丁烯、己烯或辛烯共聚合而生成。</a:t>
            </a:r>
            <a:r>
              <a:rPr lang="zh-CN" altLang="en-US" sz="2400" dirty="0">
                <a:solidFill>
                  <a:schemeClr val="tx1"/>
                </a:solidFill>
                <a:latin typeface="楷体" panose="02010609060101010101" pitchFamily="49" charset="-122"/>
                <a:ea typeface="楷体" panose="02010609060101010101" pitchFamily="49" charset="-122"/>
              </a:rPr>
              <a:t>共聚过程生成的</a:t>
            </a: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聚合物具有比一般</a:t>
            </a:r>
            <a:r>
              <a:rPr lang="en-US" altLang="zh-CN" sz="2400" dirty="0">
                <a:solidFill>
                  <a:schemeClr val="tx1"/>
                </a:solidFill>
                <a:latin typeface="楷体" panose="02010609060101010101" pitchFamily="49" charset="-122"/>
                <a:ea typeface="楷体" panose="02010609060101010101" pitchFamily="49" charset="-122"/>
              </a:rPr>
              <a:t>LDPE</a:t>
            </a:r>
            <a:r>
              <a:rPr lang="zh-CN" altLang="en-US" sz="2400" dirty="0">
                <a:solidFill>
                  <a:schemeClr val="tx1"/>
                </a:solidFill>
                <a:latin typeface="楷体" panose="02010609060101010101" pitchFamily="49" charset="-122"/>
                <a:ea typeface="楷体" panose="02010609060101010101" pitchFamily="49" charset="-122"/>
              </a:rPr>
              <a:t>更窄的分子量分布，同时具有线性结构使其有着不同的流变特性。</a:t>
            </a:r>
            <a:endParaRPr lang="en-US" altLang="zh-CN" sz="24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的熔融流动特性适应新工艺的要求，特别是用薄膜挤出工艺，可产出高质的</a:t>
            </a: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产品。</a:t>
            </a: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应用于聚乙烯所有的传统市场，增强了抗伸、抗穿透、抗冲击和抗撕裂的性能，使</a:t>
            </a: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适于作薄膜。它的优异的抗环境应力开裂性，抗低温冲击性和抗翘曲性使 </a:t>
            </a: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对管材、板材挤塑和所有模塑应用都有吸引力。 </a:t>
            </a: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最新的应用是作为地膜用于废渣填埋和废液池的衬层。</a:t>
            </a:r>
          </a:p>
        </p:txBody>
      </p:sp>
    </p:spTree>
    <p:extLst>
      <p:ext uri="{BB962C8B-B14F-4D97-AF65-F5344CB8AC3E}">
        <p14:creationId xmlns:p14="http://schemas.microsoft.com/office/powerpoint/2010/main" val="3133130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LLDPE</a:t>
            </a:r>
            <a:endParaRPr lang="zh-CN" altLang="en-US"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与通常使用的丁烯共聚单体相比，以</a:t>
            </a:r>
            <a:r>
              <a:rPr lang="zh-CN" altLang="en-US" sz="2400" dirty="0">
                <a:solidFill>
                  <a:srgbClr val="0000FF"/>
                </a:solidFill>
                <a:latin typeface="楷体" panose="02010609060101010101" pitchFamily="49" charset="-122"/>
                <a:ea typeface="楷体" panose="02010609060101010101" pitchFamily="49" charset="-122"/>
              </a:rPr>
              <a:t>己烯和辛烯作为共聚单体</a:t>
            </a:r>
            <a:r>
              <a:rPr lang="zh-CN" altLang="en-US" sz="2400" dirty="0">
                <a:solidFill>
                  <a:schemeClr val="tx1"/>
                </a:solidFill>
                <a:latin typeface="楷体" panose="02010609060101010101" pitchFamily="49" charset="-122"/>
                <a:ea typeface="楷体" panose="02010609060101010101" pitchFamily="49" charset="-122"/>
              </a:rPr>
              <a:t>生产的</a:t>
            </a: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具有更为优良的性能。</a:t>
            </a:r>
            <a:endParaRPr lang="en-US" altLang="zh-CN" sz="24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树脂的最大用途在于薄膜的生产，以长链</a:t>
            </a:r>
            <a:r>
              <a:rPr lang="en-US" altLang="zh-CN" sz="2400" dirty="0">
                <a:solidFill>
                  <a:schemeClr val="tx1"/>
                </a:solidFill>
                <a:latin typeface="楷体" panose="02010609060101010101" pitchFamily="49" charset="-122"/>
                <a:ea typeface="楷体" panose="02010609060101010101" pitchFamily="49" charset="-122"/>
              </a:rPr>
              <a:t>α-</a:t>
            </a:r>
            <a:r>
              <a:rPr lang="zh-CN" altLang="en-US" sz="2400" dirty="0">
                <a:solidFill>
                  <a:schemeClr val="tx1"/>
                </a:solidFill>
                <a:latin typeface="楷体" panose="02010609060101010101" pitchFamily="49" charset="-122"/>
                <a:ea typeface="楷体" panose="02010609060101010101" pitchFamily="49" charset="-122"/>
              </a:rPr>
              <a:t>烯烃</a:t>
            </a:r>
            <a:r>
              <a:rPr lang="en-US" altLang="zh-CN" sz="2400" dirty="0">
                <a:solidFill>
                  <a:schemeClr val="tx1"/>
                </a:solidFill>
                <a:latin typeface="楷体" panose="02010609060101010101" pitchFamily="49" charset="-122"/>
                <a:ea typeface="楷体" panose="02010609060101010101" pitchFamily="49" charset="-122"/>
              </a:rPr>
              <a:t>(</a:t>
            </a:r>
            <a:r>
              <a:rPr lang="zh-CN" altLang="en-US" sz="2400" dirty="0">
                <a:solidFill>
                  <a:schemeClr val="tx1"/>
                </a:solidFill>
                <a:latin typeface="楷体" panose="02010609060101010101" pitchFamily="49" charset="-122"/>
                <a:ea typeface="楷体" panose="02010609060101010101" pitchFamily="49" charset="-122"/>
              </a:rPr>
              <a:t>如己烯、辛烯</a:t>
            </a:r>
            <a:r>
              <a:rPr lang="en-US" altLang="zh-CN" sz="2400" dirty="0">
                <a:solidFill>
                  <a:schemeClr val="tx1"/>
                </a:solidFill>
                <a:latin typeface="楷体" panose="02010609060101010101" pitchFamily="49" charset="-122"/>
                <a:ea typeface="楷体" panose="02010609060101010101" pitchFamily="49" charset="-122"/>
              </a:rPr>
              <a:t>)</a:t>
            </a:r>
            <a:r>
              <a:rPr lang="zh-CN" altLang="en-US" sz="2400" dirty="0">
                <a:solidFill>
                  <a:schemeClr val="tx1"/>
                </a:solidFill>
                <a:latin typeface="楷体" panose="02010609060101010101" pitchFamily="49" charset="-122"/>
                <a:ea typeface="楷体" panose="02010609060101010101" pitchFamily="49" charset="-122"/>
              </a:rPr>
              <a:t>作为共聚单体生产的</a:t>
            </a: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树脂制成的薄膜及制品在拉伸强度、冲击强度、撕裂强度、耐穿刺性、耐环境应力开裂性等许多方面均优于用丁烯作为共聚单体生产的</a:t>
            </a: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树脂。</a:t>
            </a:r>
            <a:endParaRPr lang="en-US" altLang="zh-CN" sz="24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自</a:t>
            </a:r>
            <a:r>
              <a:rPr lang="en-US" altLang="zh-CN" sz="2400" dirty="0">
                <a:solidFill>
                  <a:schemeClr val="tx1"/>
                </a:solidFill>
                <a:latin typeface="楷体" panose="02010609060101010101" pitchFamily="49" charset="-122"/>
                <a:ea typeface="楷体" panose="02010609060101010101" pitchFamily="49" charset="-122"/>
              </a:rPr>
              <a:t>20</a:t>
            </a:r>
            <a:r>
              <a:rPr lang="zh-CN" altLang="en-US" sz="2400" dirty="0">
                <a:solidFill>
                  <a:schemeClr val="tx1"/>
                </a:solidFill>
                <a:latin typeface="楷体" panose="02010609060101010101" pitchFamily="49" charset="-122"/>
                <a:ea typeface="楷体" panose="02010609060101010101" pitchFamily="49" charset="-122"/>
              </a:rPr>
              <a:t>世纪</a:t>
            </a:r>
            <a:r>
              <a:rPr lang="en-US" altLang="zh-CN" sz="2400" dirty="0">
                <a:solidFill>
                  <a:schemeClr val="tx1"/>
                </a:solidFill>
                <a:latin typeface="楷体" panose="02010609060101010101" pitchFamily="49" charset="-122"/>
                <a:ea typeface="楷体" panose="02010609060101010101" pitchFamily="49" charset="-122"/>
              </a:rPr>
              <a:t>90</a:t>
            </a:r>
            <a:r>
              <a:rPr lang="zh-CN" altLang="en-US" sz="2400" dirty="0">
                <a:solidFill>
                  <a:schemeClr val="tx1"/>
                </a:solidFill>
                <a:latin typeface="楷体" panose="02010609060101010101" pitchFamily="49" charset="-122"/>
                <a:ea typeface="楷体" panose="02010609060101010101" pitchFamily="49" charset="-122"/>
              </a:rPr>
              <a:t>年代以来，国外的</a:t>
            </a:r>
            <a:r>
              <a:rPr lang="en-US" altLang="zh-CN" sz="2400" dirty="0">
                <a:solidFill>
                  <a:schemeClr val="tx1"/>
                </a:solidFill>
                <a:latin typeface="楷体" panose="02010609060101010101" pitchFamily="49" charset="-122"/>
                <a:ea typeface="楷体" panose="02010609060101010101" pitchFamily="49" charset="-122"/>
              </a:rPr>
              <a:t>PE</a:t>
            </a:r>
            <a:r>
              <a:rPr lang="zh-CN" altLang="en-US" sz="2400" dirty="0">
                <a:solidFill>
                  <a:schemeClr val="tx1"/>
                </a:solidFill>
                <a:latin typeface="楷体" panose="02010609060101010101" pitchFamily="49" charset="-122"/>
                <a:ea typeface="楷体" panose="02010609060101010101" pitchFamily="49" charset="-122"/>
              </a:rPr>
              <a:t>生产厂商及用户均趋向于用己烯及辛烯替代丁烯。</a:t>
            </a:r>
            <a:endParaRPr lang="en-US" altLang="zh-CN" sz="24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400" dirty="0">
                <a:solidFill>
                  <a:schemeClr val="tx1"/>
                </a:solidFill>
                <a:latin typeface="楷体" panose="02010609060101010101" pitchFamily="49" charset="-122"/>
                <a:ea typeface="楷体" panose="02010609060101010101" pitchFamily="49" charset="-122"/>
              </a:rPr>
              <a:t>由于国内尚无大规模生产己烯、辛烯，且进口价格较贵，因此，现今国内生产的</a:t>
            </a:r>
            <a:r>
              <a:rPr lang="en-US" altLang="zh-CN" sz="2400" dirty="0">
                <a:solidFill>
                  <a:schemeClr val="tx1"/>
                </a:solidFill>
                <a:latin typeface="楷体" panose="02010609060101010101" pitchFamily="49" charset="-122"/>
                <a:ea typeface="楷体" panose="02010609060101010101" pitchFamily="49" charset="-122"/>
              </a:rPr>
              <a:t>LLDPE</a:t>
            </a:r>
            <a:r>
              <a:rPr lang="zh-CN" altLang="en-US" sz="2400" dirty="0">
                <a:solidFill>
                  <a:schemeClr val="tx1"/>
                </a:solidFill>
                <a:latin typeface="楷体" panose="02010609060101010101" pitchFamily="49" charset="-122"/>
                <a:ea typeface="楷体" panose="02010609060101010101" pitchFamily="49" charset="-122"/>
              </a:rPr>
              <a:t>树脂主要用丁烯作为共聚单体。</a:t>
            </a:r>
          </a:p>
        </p:txBody>
      </p:sp>
    </p:spTree>
    <p:extLst>
      <p:ext uri="{BB962C8B-B14F-4D97-AF65-F5344CB8AC3E}">
        <p14:creationId xmlns:p14="http://schemas.microsoft.com/office/powerpoint/2010/main" val="1464801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LLDPE</a:t>
            </a:r>
            <a:endParaRPr lang="zh-CN" altLang="en-US" sz="2800" dirty="0">
              <a:latin typeface="Arial" panose="020B0604020202020204" pitchFamily="34" charset="0"/>
              <a:ea typeface="+mj-ea"/>
              <a:cs typeface="Arial" panose="020B0604020202020204" pitchFamily="34" charset="0"/>
            </a:endParaRPr>
          </a:p>
        </p:txBody>
      </p:sp>
      <p:pic>
        <p:nvPicPr>
          <p:cNvPr id="10" name="Picture 2" descr="File0811"/>
          <p:cNvPicPr>
            <a:picLocks noChangeAspect="1" noChangeArrowheads="1"/>
          </p:cNvPicPr>
          <p:nvPr/>
        </p:nvPicPr>
        <p:blipFill rotWithShape="1">
          <a:blip r:embed="rId2" cstate="print"/>
          <a:srcRect l="5185" t="5882" r="4946"/>
          <a:stretch/>
        </p:blipFill>
        <p:spPr bwMode="auto">
          <a:xfrm>
            <a:off x="467544" y="908720"/>
            <a:ext cx="8307923" cy="5112568"/>
          </a:xfrm>
          <a:prstGeom prst="rect">
            <a:avLst/>
          </a:prstGeom>
          <a:noFill/>
        </p:spPr>
      </p:pic>
    </p:spTree>
    <p:extLst>
      <p:ext uri="{BB962C8B-B14F-4D97-AF65-F5344CB8AC3E}">
        <p14:creationId xmlns:p14="http://schemas.microsoft.com/office/powerpoint/2010/main" val="872352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solidFill>
                  <a:schemeClr val="tx1"/>
                </a:solidFill>
                <a:latin typeface="楷体" panose="02010609060101010101" pitchFamily="49" charset="-122"/>
                <a:ea typeface="楷体" panose="02010609060101010101" pitchFamily="49" charset="-122"/>
              </a:rPr>
              <a:t>UHMWPE</a:t>
            </a:r>
            <a:r>
              <a:rPr lang="zh-CN" altLang="en-US" sz="2800" dirty="0">
                <a:solidFill>
                  <a:schemeClr val="tx1"/>
                </a:solidFill>
                <a:latin typeface="楷体" panose="02010609060101010101" pitchFamily="49" charset="-122"/>
                <a:ea typeface="楷体" panose="02010609060101010101" pitchFamily="49" charset="-122"/>
              </a:rPr>
              <a:t>纤维</a:t>
            </a:r>
            <a:endParaRPr lang="zh-CN" altLang="en-US" sz="2800" dirty="0">
              <a:latin typeface="Arial" panose="020B0604020202020204" pitchFamily="34" charset="0"/>
              <a:ea typeface="+mj-ea"/>
              <a:cs typeface="Arial" panose="020B0604020202020204" pitchFamily="34" charset="0"/>
            </a:endParaRPr>
          </a:p>
        </p:txBody>
      </p:sp>
      <p:sp>
        <p:nvSpPr>
          <p:cNvPr id="9" name="对角圆角矩形 8"/>
          <p:cNvSpPr/>
          <p:nvPr/>
        </p:nvSpPr>
        <p:spPr>
          <a:xfrm>
            <a:off x="395536" y="836712"/>
            <a:ext cx="835292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indent="457200">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在</a:t>
            </a:r>
            <a:r>
              <a:rPr lang="en-US" altLang="zh-CN" sz="2800" dirty="0">
                <a:solidFill>
                  <a:schemeClr val="tx1"/>
                </a:solidFill>
                <a:latin typeface="楷体" panose="02010609060101010101" pitchFamily="49" charset="-122"/>
                <a:ea typeface="楷体" panose="02010609060101010101" pitchFamily="49" charset="-122"/>
              </a:rPr>
              <a:t>2003</a:t>
            </a:r>
            <a:r>
              <a:rPr lang="zh-CN" altLang="en-US" sz="2800" dirty="0">
                <a:solidFill>
                  <a:schemeClr val="tx1"/>
                </a:solidFill>
                <a:latin typeface="楷体" panose="02010609060101010101" pitchFamily="49" charset="-122"/>
                <a:ea typeface="楷体" panose="02010609060101010101" pitchFamily="49" charset="-122"/>
              </a:rPr>
              <a:t>年</a:t>
            </a:r>
            <a:r>
              <a:rPr lang="en-US" altLang="zh-CN" sz="2800" dirty="0">
                <a:solidFill>
                  <a:schemeClr val="tx1"/>
                </a:solidFill>
                <a:latin typeface="楷体" panose="02010609060101010101" pitchFamily="49" charset="-122"/>
                <a:ea typeface="楷体" panose="02010609060101010101" pitchFamily="49" charset="-122"/>
              </a:rPr>
              <a:t>3</a:t>
            </a:r>
            <a:r>
              <a:rPr lang="zh-CN" altLang="en-US" sz="2800" dirty="0">
                <a:solidFill>
                  <a:schemeClr val="tx1"/>
                </a:solidFill>
                <a:latin typeface="楷体" panose="02010609060101010101" pitchFamily="49" charset="-122"/>
                <a:ea typeface="楷体" panose="02010609060101010101" pitchFamily="49" charset="-122"/>
              </a:rPr>
              <a:t>月的伊拉克战争中，</a:t>
            </a:r>
            <a:r>
              <a:rPr lang="en-US" altLang="zh-CN" sz="2800" dirty="0">
                <a:solidFill>
                  <a:schemeClr val="tx1"/>
                </a:solidFill>
                <a:latin typeface="楷体" panose="02010609060101010101" pitchFamily="49" charset="-122"/>
                <a:ea typeface="楷体" panose="02010609060101010101" pitchFamily="49" charset="-122"/>
              </a:rPr>
              <a:t>30</a:t>
            </a:r>
            <a:r>
              <a:rPr lang="zh-CN" altLang="en-US" sz="2800" dirty="0">
                <a:solidFill>
                  <a:schemeClr val="tx1"/>
                </a:solidFill>
                <a:latin typeface="楷体" panose="02010609060101010101" pitchFamily="49" charset="-122"/>
                <a:ea typeface="楷体" panose="02010609060101010101" pitchFamily="49" charset="-122"/>
              </a:rPr>
              <a:t>多名英军与</a:t>
            </a:r>
            <a:r>
              <a:rPr lang="en-US" altLang="zh-CN" sz="2800" dirty="0">
                <a:solidFill>
                  <a:schemeClr val="tx1"/>
                </a:solidFill>
                <a:latin typeface="楷体" panose="02010609060101010101" pitchFamily="49" charset="-122"/>
                <a:ea typeface="楷体" panose="02010609060101010101" pitchFamily="49" charset="-122"/>
              </a:rPr>
              <a:t>100</a:t>
            </a:r>
            <a:r>
              <a:rPr lang="zh-CN" altLang="en-US" sz="2800" dirty="0">
                <a:solidFill>
                  <a:schemeClr val="tx1"/>
                </a:solidFill>
                <a:latin typeface="楷体" panose="02010609060101010101" pitchFamily="49" charset="-122"/>
                <a:ea typeface="楷体" panose="02010609060101010101" pitchFamily="49" charset="-122"/>
              </a:rPr>
              <a:t>多名伊拉克武装分子相遇，有</a:t>
            </a:r>
            <a:r>
              <a:rPr lang="en-US" altLang="zh-CN" sz="2800" dirty="0">
                <a:solidFill>
                  <a:schemeClr val="tx1"/>
                </a:solidFill>
                <a:latin typeface="楷体" panose="02010609060101010101" pitchFamily="49" charset="-122"/>
                <a:ea typeface="楷体" panose="02010609060101010101" pitchFamily="49" charset="-122"/>
              </a:rPr>
              <a:t>3</a:t>
            </a:r>
            <a:r>
              <a:rPr lang="zh-CN" altLang="en-US" sz="2800" dirty="0">
                <a:solidFill>
                  <a:schemeClr val="tx1"/>
                </a:solidFill>
                <a:latin typeface="楷体" panose="02010609060101010101" pitchFamily="49" charset="-122"/>
                <a:ea typeface="楷体" panose="02010609060101010101" pitchFamily="49" charset="-122"/>
              </a:rPr>
              <a:t>名身穿防弹衣的英军中弹，其中一个人中了</a:t>
            </a:r>
            <a:r>
              <a:rPr lang="en-US" altLang="zh-CN" sz="2800" dirty="0">
                <a:solidFill>
                  <a:schemeClr val="tx1"/>
                </a:solidFill>
                <a:latin typeface="楷体" panose="02010609060101010101" pitchFamily="49" charset="-122"/>
                <a:ea typeface="楷体" panose="02010609060101010101" pitchFamily="49" charset="-122"/>
              </a:rPr>
              <a:t>7</a:t>
            </a:r>
            <a:r>
              <a:rPr lang="zh-CN" altLang="en-US" sz="2800" dirty="0">
                <a:solidFill>
                  <a:schemeClr val="tx1"/>
                </a:solidFill>
                <a:latin typeface="楷体" panose="02010609060101010101" pitchFamily="49" charset="-122"/>
                <a:ea typeface="楷体" panose="02010609060101010101" pitchFamily="49" charset="-122"/>
              </a:rPr>
              <a:t>发子弹未死，一人中了</a:t>
            </a:r>
            <a:r>
              <a:rPr lang="en-US" altLang="zh-CN" sz="2800" dirty="0">
                <a:solidFill>
                  <a:schemeClr val="tx1"/>
                </a:solidFill>
                <a:latin typeface="楷体" panose="02010609060101010101" pitchFamily="49" charset="-122"/>
                <a:ea typeface="楷体" panose="02010609060101010101" pitchFamily="49" charset="-122"/>
              </a:rPr>
              <a:t>8</a:t>
            </a:r>
            <a:r>
              <a:rPr lang="zh-CN" altLang="en-US" sz="2800" dirty="0">
                <a:solidFill>
                  <a:schemeClr val="tx1"/>
                </a:solidFill>
                <a:latin typeface="楷体" panose="02010609060101010101" pitchFamily="49" charset="-122"/>
                <a:ea typeface="楷体" panose="02010609060101010101" pitchFamily="49" charset="-122"/>
              </a:rPr>
              <a:t>发子弹未死，还有一人身中</a:t>
            </a:r>
            <a:r>
              <a:rPr lang="en-US" altLang="zh-CN" sz="2800" dirty="0">
                <a:solidFill>
                  <a:schemeClr val="tx1"/>
                </a:solidFill>
                <a:latin typeface="楷体" panose="02010609060101010101" pitchFamily="49" charset="-122"/>
                <a:ea typeface="楷体" panose="02010609060101010101" pitchFamily="49" charset="-122"/>
              </a:rPr>
              <a:t>12</a:t>
            </a:r>
            <a:r>
              <a:rPr lang="zh-CN" altLang="en-US" sz="2800" dirty="0">
                <a:solidFill>
                  <a:schemeClr val="tx1"/>
                </a:solidFill>
                <a:latin typeface="楷体" panose="02010609060101010101" pitchFamily="49" charset="-122"/>
                <a:ea typeface="楷体" panose="02010609060101010101" pitchFamily="49" charset="-122"/>
              </a:rPr>
              <a:t>发子弹，防弹衣很好，但因头部中弹而死。中了</a:t>
            </a:r>
            <a:r>
              <a:rPr lang="en-US" altLang="zh-CN" sz="2800" dirty="0">
                <a:solidFill>
                  <a:schemeClr val="tx1"/>
                </a:solidFill>
                <a:latin typeface="楷体" panose="02010609060101010101" pitchFamily="49" charset="-122"/>
                <a:ea typeface="楷体" panose="02010609060101010101" pitchFamily="49" charset="-122"/>
              </a:rPr>
              <a:t>7</a:t>
            </a:r>
            <a:r>
              <a:rPr lang="zh-CN" altLang="en-US" sz="2800" dirty="0">
                <a:solidFill>
                  <a:schemeClr val="tx1"/>
                </a:solidFill>
                <a:latin typeface="楷体" panose="02010609060101010101" pitchFamily="49" charset="-122"/>
                <a:ea typeface="楷体" panose="02010609060101010101" pitchFamily="49" charset="-122"/>
              </a:rPr>
              <a:t>发子弹的英国士兵退役后在网站上说中国生产的防弹衣救了他的命。这件防弹衣是由</a:t>
            </a:r>
            <a:r>
              <a:rPr lang="zh-CN" altLang="en-US" sz="2800" dirty="0">
                <a:solidFill>
                  <a:srgbClr val="C00000"/>
                </a:solidFill>
                <a:latin typeface="楷体" panose="02010609060101010101" pitchFamily="49" charset="-122"/>
                <a:ea typeface="楷体" panose="02010609060101010101" pitchFamily="49" charset="-122"/>
              </a:rPr>
              <a:t>宁波大成新材料</a:t>
            </a:r>
            <a:r>
              <a:rPr lang="zh-CN" altLang="en-US" sz="2800" dirty="0">
                <a:solidFill>
                  <a:schemeClr val="tx1"/>
                </a:solidFill>
                <a:latin typeface="楷体" panose="02010609060101010101" pitchFamily="49" charset="-122"/>
                <a:ea typeface="楷体" panose="02010609060101010101" pitchFamily="49" charset="-122"/>
              </a:rPr>
              <a:t>公司制造的。</a:t>
            </a:r>
            <a:endParaRPr lang="en-US" altLang="zh-CN" sz="2800" dirty="0">
              <a:solidFill>
                <a:schemeClr val="tx1"/>
              </a:solidFill>
              <a:latin typeface="楷体" panose="02010609060101010101" pitchFamily="49" charset="-122"/>
              <a:ea typeface="楷体" panose="02010609060101010101" pitchFamily="49" charset="-122"/>
            </a:endParaRPr>
          </a:p>
          <a:p>
            <a:pPr indent="457200">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中国防弹衣一举成名，从此国际定单不断，销售量飙升。目前宁波大成公司一年生产防弹衣</a:t>
            </a:r>
            <a:r>
              <a:rPr lang="en-US" altLang="zh-CN" sz="2800" dirty="0">
                <a:solidFill>
                  <a:schemeClr val="tx1"/>
                </a:solidFill>
                <a:latin typeface="楷体" panose="02010609060101010101" pitchFamily="49" charset="-122"/>
                <a:ea typeface="楷体" panose="02010609060101010101" pitchFamily="49" charset="-122"/>
              </a:rPr>
              <a:t>20</a:t>
            </a:r>
            <a:r>
              <a:rPr lang="zh-CN" altLang="en-US" sz="2800" dirty="0">
                <a:solidFill>
                  <a:schemeClr val="tx1"/>
                </a:solidFill>
                <a:latin typeface="楷体" panose="02010609060101010101" pitchFamily="49" charset="-122"/>
                <a:ea typeface="楷体" panose="02010609060101010101" pitchFamily="49" charset="-122"/>
              </a:rPr>
              <a:t>万件，几乎可以装备一个中型国家全部的军队，已经成为世界最大的防弹衣生产商。</a:t>
            </a:r>
          </a:p>
        </p:txBody>
      </p:sp>
    </p:spTree>
    <p:extLst>
      <p:ext uri="{BB962C8B-B14F-4D97-AF65-F5344CB8AC3E}">
        <p14:creationId xmlns:p14="http://schemas.microsoft.com/office/powerpoint/2010/main" val="3398138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0" y="0"/>
            <a:ext cx="324036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Arial" panose="020B0604020202020204" pitchFamily="34" charset="0"/>
                <a:ea typeface="+mj-ea"/>
                <a:cs typeface="Arial" panose="020B0604020202020204" pitchFamily="34" charset="0"/>
              </a:rPr>
              <a:t>1. </a:t>
            </a:r>
            <a:r>
              <a:rPr lang="zh-CN" altLang="en-US" sz="3200" dirty="0">
                <a:latin typeface="Arial" panose="020B0604020202020204" pitchFamily="34" charset="0"/>
                <a:ea typeface="+mj-ea"/>
                <a:cs typeface="Arial" panose="020B0604020202020204" pitchFamily="34" charset="0"/>
              </a:rPr>
              <a:t>气相聚合特点</a:t>
            </a:r>
          </a:p>
        </p:txBody>
      </p:sp>
      <p:grpSp>
        <p:nvGrpSpPr>
          <p:cNvPr id="10" name="组合 9"/>
          <p:cNvGrpSpPr/>
          <p:nvPr/>
        </p:nvGrpSpPr>
        <p:grpSpPr>
          <a:xfrm>
            <a:off x="5323863" y="3015762"/>
            <a:ext cx="3483311" cy="2161103"/>
            <a:chOff x="4447023" y="2148110"/>
            <a:chExt cx="4589473" cy="3072214"/>
          </a:xfrm>
        </p:grpSpPr>
        <p:sp>
          <p:nvSpPr>
            <p:cNvPr id="11" name="五边形 6"/>
            <p:cNvSpPr/>
            <p:nvPr/>
          </p:nvSpPr>
          <p:spPr>
            <a:xfrm>
              <a:off x="4707059" y="3453090"/>
              <a:ext cx="4329437" cy="1327147"/>
            </a:xfrm>
            <a:custGeom>
              <a:avLst/>
              <a:gdLst/>
              <a:ahLst/>
              <a:cxnLst/>
              <a:rect l="l" t="t" r="r" b="b"/>
              <a:pathLst>
                <a:path w="4329437" h="1327147">
                  <a:moveTo>
                    <a:pt x="0" y="0"/>
                  </a:moveTo>
                  <a:lnTo>
                    <a:pt x="3063884" y="0"/>
                  </a:lnTo>
                  <a:lnTo>
                    <a:pt x="4329437" y="320674"/>
                  </a:lnTo>
                  <a:lnTo>
                    <a:pt x="3216284" y="1327147"/>
                  </a:lnTo>
                  <a:lnTo>
                    <a:pt x="1017114" y="1132621"/>
                  </a:lnTo>
                  <a:close/>
                </a:path>
              </a:pathLst>
            </a:custGeom>
            <a:solidFill>
              <a:sysClr val="windowText" lastClr="000000">
                <a:lumMod val="50000"/>
                <a:lumOff val="50000"/>
              </a:sysClr>
            </a:solidFill>
            <a:ln w="25400" cap="flat" cmpd="sng" algn="ctr">
              <a:noFill/>
              <a:prstDash val="solid"/>
            </a:ln>
            <a:effectLst>
              <a:softEdge rad="317500"/>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sp>
          <p:nvSpPr>
            <p:cNvPr id="12" name="五边形 3"/>
            <p:cNvSpPr/>
            <p:nvPr/>
          </p:nvSpPr>
          <p:spPr>
            <a:xfrm>
              <a:off x="4447023" y="3155277"/>
              <a:ext cx="3888432" cy="1129027"/>
            </a:xfrm>
            <a:custGeom>
              <a:avLst/>
              <a:gdLst/>
              <a:ahLst/>
              <a:cxnLst/>
              <a:rect l="l" t="t" r="r" b="b"/>
              <a:pathLst>
                <a:path w="3888432" h="1129027">
                  <a:moveTo>
                    <a:pt x="0" y="0"/>
                  </a:moveTo>
                  <a:lnTo>
                    <a:pt x="3323919" y="0"/>
                  </a:lnTo>
                  <a:lnTo>
                    <a:pt x="3888432" y="564514"/>
                  </a:lnTo>
                  <a:lnTo>
                    <a:pt x="3323919" y="1129027"/>
                  </a:lnTo>
                  <a:lnTo>
                    <a:pt x="1006480" y="1129027"/>
                  </a:lnTo>
                  <a:lnTo>
                    <a:pt x="0" y="8248"/>
                  </a:lnTo>
                  <a:close/>
                </a:path>
              </a:pathLst>
            </a:custGeom>
            <a:gradFill flip="none" rotWithShape="1">
              <a:gsLst>
                <a:gs pos="0">
                  <a:srgbClr val="08888E"/>
                </a:gs>
                <a:gs pos="51000">
                  <a:srgbClr val="21C7CF">
                    <a:shade val="67500"/>
                    <a:satMod val="115000"/>
                  </a:srgbClr>
                </a:gs>
                <a:gs pos="100000">
                  <a:srgbClr val="21C7CF">
                    <a:shade val="100000"/>
                    <a:satMod val="115000"/>
                  </a:srgbClr>
                </a:gs>
              </a:gsLst>
              <a:lin ang="0" scaled="1"/>
              <a:tileRect/>
            </a:gradFill>
            <a:ln w="25400" cap="flat" cmpd="sng" algn="ctr">
              <a:noFill/>
              <a:prstDash val="solid"/>
            </a:ln>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sp>
          <p:nvSpPr>
            <p:cNvPr id="13" name="五边形 5"/>
            <p:cNvSpPr/>
            <p:nvPr/>
          </p:nvSpPr>
          <p:spPr>
            <a:xfrm>
              <a:off x="4447023" y="3155277"/>
              <a:ext cx="3888432" cy="591437"/>
            </a:xfrm>
            <a:custGeom>
              <a:avLst/>
              <a:gdLst/>
              <a:ahLst/>
              <a:cxnLst/>
              <a:rect l="l" t="t" r="r" b="b"/>
              <a:pathLst>
                <a:path w="3888432" h="591437">
                  <a:moveTo>
                    <a:pt x="0" y="0"/>
                  </a:moveTo>
                  <a:lnTo>
                    <a:pt x="3323919" y="0"/>
                  </a:lnTo>
                  <a:lnTo>
                    <a:pt x="3888432" y="564514"/>
                  </a:lnTo>
                  <a:lnTo>
                    <a:pt x="523714" y="591437"/>
                  </a:lnTo>
                  <a:lnTo>
                    <a:pt x="0" y="8248"/>
                  </a:lnTo>
                  <a:close/>
                </a:path>
              </a:pathLst>
            </a:custGeom>
            <a:gradFill flip="none" rotWithShape="1">
              <a:gsLst>
                <a:gs pos="0">
                  <a:sysClr val="window" lastClr="FFFFFF">
                    <a:alpha val="56000"/>
                  </a:sysClr>
                </a:gs>
                <a:gs pos="100000">
                  <a:srgbClr val="FFFFFF">
                    <a:shade val="100000"/>
                    <a:satMod val="115000"/>
                    <a:alpha val="0"/>
                  </a:srgbClr>
                </a:gs>
              </a:gsLst>
              <a:lin ang="10800000" scaled="1"/>
              <a:tileRect/>
            </a:gradFill>
            <a:ln w="25400" cap="flat" cmpd="sng" algn="ctr">
              <a:noFill/>
              <a:prstDash val="solid"/>
            </a:ln>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pic>
          <p:nvPicPr>
            <p:cNvPr id="1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000"/>
            <a:stretch/>
          </p:blipFill>
          <p:spPr bwMode="auto">
            <a:xfrm rot="2943353">
              <a:off x="3554181" y="3503666"/>
              <a:ext cx="3072214" cy="36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组合 14"/>
          <p:cNvGrpSpPr/>
          <p:nvPr/>
        </p:nvGrpSpPr>
        <p:grpSpPr>
          <a:xfrm flipH="1" flipV="1">
            <a:off x="1115616" y="1497907"/>
            <a:ext cx="3483311" cy="2161103"/>
            <a:chOff x="4447023" y="2126443"/>
            <a:chExt cx="4589473" cy="3072214"/>
          </a:xfrm>
        </p:grpSpPr>
        <p:sp>
          <p:nvSpPr>
            <p:cNvPr id="16" name="五边形 6"/>
            <p:cNvSpPr/>
            <p:nvPr/>
          </p:nvSpPr>
          <p:spPr>
            <a:xfrm>
              <a:off x="4707059" y="3453090"/>
              <a:ext cx="4329437" cy="1327147"/>
            </a:xfrm>
            <a:custGeom>
              <a:avLst/>
              <a:gdLst/>
              <a:ahLst/>
              <a:cxnLst/>
              <a:rect l="l" t="t" r="r" b="b"/>
              <a:pathLst>
                <a:path w="4329437" h="1327147">
                  <a:moveTo>
                    <a:pt x="0" y="0"/>
                  </a:moveTo>
                  <a:lnTo>
                    <a:pt x="3063884" y="0"/>
                  </a:lnTo>
                  <a:lnTo>
                    <a:pt x="4329437" y="320674"/>
                  </a:lnTo>
                  <a:lnTo>
                    <a:pt x="3216284" y="1327147"/>
                  </a:lnTo>
                  <a:lnTo>
                    <a:pt x="1017114" y="1132621"/>
                  </a:lnTo>
                  <a:close/>
                </a:path>
              </a:pathLst>
            </a:custGeom>
            <a:solidFill>
              <a:sysClr val="windowText" lastClr="000000">
                <a:lumMod val="50000"/>
                <a:lumOff val="50000"/>
              </a:sysClr>
            </a:solidFill>
            <a:ln w="25400" cap="flat" cmpd="sng" algn="ctr">
              <a:noFill/>
              <a:prstDash val="solid"/>
            </a:ln>
            <a:effectLst>
              <a:softEdge rad="317500"/>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sp>
          <p:nvSpPr>
            <p:cNvPr id="17" name="五边形 3"/>
            <p:cNvSpPr/>
            <p:nvPr/>
          </p:nvSpPr>
          <p:spPr>
            <a:xfrm>
              <a:off x="4447023" y="3155277"/>
              <a:ext cx="3888432" cy="1129027"/>
            </a:xfrm>
            <a:custGeom>
              <a:avLst/>
              <a:gdLst/>
              <a:ahLst/>
              <a:cxnLst/>
              <a:rect l="l" t="t" r="r" b="b"/>
              <a:pathLst>
                <a:path w="3888432" h="1129027">
                  <a:moveTo>
                    <a:pt x="0" y="0"/>
                  </a:moveTo>
                  <a:lnTo>
                    <a:pt x="3323919" y="0"/>
                  </a:lnTo>
                  <a:lnTo>
                    <a:pt x="3888432" y="564514"/>
                  </a:lnTo>
                  <a:lnTo>
                    <a:pt x="3323919" y="1129027"/>
                  </a:lnTo>
                  <a:lnTo>
                    <a:pt x="1006480" y="1129027"/>
                  </a:lnTo>
                  <a:lnTo>
                    <a:pt x="0" y="8248"/>
                  </a:lnTo>
                  <a:close/>
                </a:path>
              </a:pathLst>
            </a:custGeom>
            <a:gradFill flip="none" rotWithShape="1">
              <a:gsLst>
                <a:gs pos="0">
                  <a:srgbClr val="08888E"/>
                </a:gs>
                <a:gs pos="51000">
                  <a:srgbClr val="21C7CF">
                    <a:shade val="67500"/>
                    <a:satMod val="115000"/>
                  </a:srgbClr>
                </a:gs>
                <a:gs pos="100000">
                  <a:srgbClr val="21C7CF">
                    <a:shade val="100000"/>
                    <a:satMod val="115000"/>
                  </a:srgbClr>
                </a:gs>
              </a:gsLst>
              <a:lin ang="0" scaled="1"/>
              <a:tileRect/>
            </a:gradFill>
            <a:ln w="25400" cap="flat" cmpd="sng" algn="ctr">
              <a:noFill/>
              <a:prstDash val="solid"/>
            </a:ln>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sp>
          <p:nvSpPr>
            <p:cNvPr id="18" name="五边形 5"/>
            <p:cNvSpPr/>
            <p:nvPr/>
          </p:nvSpPr>
          <p:spPr>
            <a:xfrm>
              <a:off x="4447023" y="3155277"/>
              <a:ext cx="3888432" cy="591437"/>
            </a:xfrm>
            <a:custGeom>
              <a:avLst/>
              <a:gdLst/>
              <a:ahLst/>
              <a:cxnLst/>
              <a:rect l="l" t="t" r="r" b="b"/>
              <a:pathLst>
                <a:path w="3888432" h="591437">
                  <a:moveTo>
                    <a:pt x="0" y="0"/>
                  </a:moveTo>
                  <a:lnTo>
                    <a:pt x="3323919" y="0"/>
                  </a:lnTo>
                  <a:lnTo>
                    <a:pt x="3888432" y="564514"/>
                  </a:lnTo>
                  <a:lnTo>
                    <a:pt x="523714" y="591437"/>
                  </a:lnTo>
                  <a:lnTo>
                    <a:pt x="0" y="8248"/>
                  </a:lnTo>
                  <a:close/>
                </a:path>
              </a:pathLst>
            </a:custGeom>
            <a:gradFill flip="none" rotWithShape="1">
              <a:gsLst>
                <a:gs pos="0">
                  <a:sysClr val="window" lastClr="FFFFFF">
                    <a:alpha val="56000"/>
                  </a:sysClr>
                </a:gs>
                <a:gs pos="100000">
                  <a:srgbClr val="FFFFFF">
                    <a:shade val="100000"/>
                    <a:satMod val="115000"/>
                    <a:alpha val="0"/>
                  </a:srgbClr>
                </a:gs>
              </a:gsLst>
              <a:lin ang="10800000" scaled="1"/>
              <a:tileRect/>
            </a:gradFill>
            <a:ln w="25400" cap="flat" cmpd="sng" algn="ctr">
              <a:noFill/>
              <a:prstDash val="solid"/>
            </a:ln>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pic>
          <p:nvPicPr>
            <p:cNvPr id="1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000"/>
            <a:stretch/>
          </p:blipFill>
          <p:spPr bwMode="auto">
            <a:xfrm rot="2943353">
              <a:off x="3554181" y="3481999"/>
              <a:ext cx="3072214" cy="36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组合 19"/>
          <p:cNvGrpSpPr/>
          <p:nvPr/>
        </p:nvGrpSpPr>
        <p:grpSpPr>
          <a:xfrm rot="5400000" flipH="1" flipV="1">
            <a:off x="4118890" y="332885"/>
            <a:ext cx="3228395" cy="2331744"/>
            <a:chOff x="4447022" y="2126444"/>
            <a:chExt cx="4589474" cy="3072214"/>
          </a:xfrm>
        </p:grpSpPr>
        <p:sp>
          <p:nvSpPr>
            <p:cNvPr id="21" name="五边形 6"/>
            <p:cNvSpPr/>
            <p:nvPr/>
          </p:nvSpPr>
          <p:spPr>
            <a:xfrm>
              <a:off x="4707059" y="3453090"/>
              <a:ext cx="4329437" cy="1327147"/>
            </a:xfrm>
            <a:custGeom>
              <a:avLst/>
              <a:gdLst/>
              <a:ahLst/>
              <a:cxnLst/>
              <a:rect l="l" t="t" r="r" b="b"/>
              <a:pathLst>
                <a:path w="4329437" h="1327147">
                  <a:moveTo>
                    <a:pt x="0" y="0"/>
                  </a:moveTo>
                  <a:lnTo>
                    <a:pt x="3063884" y="0"/>
                  </a:lnTo>
                  <a:lnTo>
                    <a:pt x="4329437" y="320674"/>
                  </a:lnTo>
                  <a:lnTo>
                    <a:pt x="3216284" y="1327147"/>
                  </a:lnTo>
                  <a:lnTo>
                    <a:pt x="1017114" y="1132621"/>
                  </a:lnTo>
                  <a:close/>
                </a:path>
              </a:pathLst>
            </a:custGeom>
            <a:solidFill>
              <a:sysClr val="windowText" lastClr="000000">
                <a:lumMod val="50000"/>
                <a:lumOff val="50000"/>
              </a:sysClr>
            </a:solidFill>
            <a:ln w="25400" cap="flat" cmpd="sng" algn="ctr">
              <a:noFill/>
              <a:prstDash val="solid"/>
            </a:ln>
            <a:effectLst>
              <a:softEdge rad="317500"/>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sp>
          <p:nvSpPr>
            <p:cNvPr id="22" name="五边形 3"/>
            <p:cNvSpPr/>
            <p:nvPr/>
          </p:nvSpPr>
          <p:spPr>
            <a:xfrm>
              <a:off x="4447022" y="3155278"/>
              <a:ext cx="3888432" cy="1129027"/>
            </a:xfrm>
            <a:custGeom>
              <a:avLst/>
              <a:gdLst/>
              <a:ahLst/>
              <a:cxnLst/>
              <a:rect l="l" t="t" r="r" b="b"/>
              <a:pathLst>
                <a:path w="3888432" h="1129027">
                  <a:moveTo>
                    <a:pt x="0" y="0"/>
                  </a:moveTo>
                  <a:lnTo>
                    <a:pt x="3323919" y="0"/>
                  </a:lnTo>
                  <a:lnTo>
                    <a:pt x="3888432" y="564514"/>
                  </a:lnTo>
                  <a:lnTo>
                    <a:pt x="3323919" y="1129027"/>
                  </a:lnTo>
                  <a:lnTo>
                    <a:pt x="1006480" y="1129027"/>
                  </a:lnTo>
                  <a:lnTo>
                    <a:pt x="0" y="8248"/>
                  </a:lnTo>
                  <a:close/>
                </a:path>
              </a:pathLst>
            </a:custGeom>
            <a:gradFill flip="none" rotWithShape="1">
              <a:gsLst>
                <a:gs pos="0">
                  <a:srgbClr val="08888E"/>
                </a:gs>
                <a:gs pos="51000">
                  <a:srgbClr val="21C7CF">
                    <a:shade val="67500"/>
                    <a:satMod val="115000"/>
                  </a:srgbClr>
                </a:gs>
                <a:gs pos="100000">
                  <a:srgbClr val="21C7CF">
                    <a:shade val="100000"/>
                    <a:satMod val="115000"/>
                  </a:srgbClr>
                </a:gs>
              </a:gsLst>
              <a:lin ang="0" scaled="1"/>
              <a:tileRect/>
            </a:gradFill>
            <a:ln w="25400" cap="flat" cmpd="sng" algn="ctr">
              <a:noFill/>
              <a:prstDash val="solid"/>
            </a:ln>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sp>
          <p:nvSpPr>
            <p:cNvPr id="23" name="五边形 5"/>
            <p:cNvSpPr/>
            <p:nvPr/>
          </p:nvSpPr>
          <p:spPr>
            <a:xfrm>
              <a:off x="4447023" y="3155277"/>
              <a:ext cx="3888432" cy="591437"/>
            </a:xfrm>
            <a:custGeom>
              <a:avLst/>
              <a:gdLst/>
              <a:ahLst/>
              <a:cxnLst/>
              <a:rect l="l" t="t" r="r" b="b"/>
              <a:pathLst>
                <a:path w="3888432" h="591437">
                  <a:moveTo>
                    <a:pt x="0" y="0"/>
                  </a:moveTo>
                  <a:lnTo>
                    <a:pt x="3323919" y="0"/>
                  </a:lnTo>
                  <a:lnTo>
                    <a:pt x="3888432" y="564514"/>
                  </a:lnTo>
                  <a:lnTo>
                    <a:pt x="523714" y="591437"/>
                  </a:lnTo>
                  <a:lnTo>
                    <a:pt x="0" y="8248"/>
                  </a:lnTo>
                  <a:close/>
                </a:path>
              </a:pathLst>
            </a:custGeom>
            <a:gradFill flip="none" rotWithShape="1">
              <a:gsLst>
                <a:gs pos="0">
                  <a:sysClr val="window" lastClr="FFFFFF">
                    <a:alpha val="56000"/>
                  </a:sysClr>
                </a:gs>
                <a:gs pos="100000">
                  <a:srgbClr val="FFFFFF">
                    <a:shade val="100000"/>
                    <a:satMod val="115000"/>
                    <a:alpha val="0"/>
                  </a:srgbClr>
                </a:gs>
              </a:gsLst>
              <a:lin ang="10800000" scaled="1"/>
              <a:tileRect/>
            </a:gradFill>
            <a:ln w="25400" cap="flat" cmpd="sng" algn="ctr">
              <a:noFill/>
              <a:prstDash val="solid"/>
            </a:ln>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pic>
          <p:nvPicPr>
            <p:cNvPr id="2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000"/>
            <a:stretch/>
          </p:blipFill>
          <p:spPr bwMode="auto">
            <a:xfrm rot="2943353">
              <a:off x="3574260" y="3482000"/>
              <a:ext cx="3072214" cy="36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 name="组合 24"/>
          <p:cNvGrpSpPr/>
          <p:nvPr/>
        </p:nvGrpSpPr>
        <p:grpSpPr>
          <a:xfrm rot="5400000">
            <a:off x="2562967" y="4177323"/>
            <a:ext cx="3228395" cy="2331744"/>
            <a:chOff x="4447022" y="2126444"/>
            <a:chExt cx="4589474" cy="3072214"/>
          </a:xfrm>
        </p:grpSpPr>
        <p:sp>
          <p:nvSpPr>
            <p:cNvPr id="26" name="五边形 6"/>
            <p:cNvSpPr/>
            <p:nvPr/>
          </p:nvSpPr>
          <p:spPr>
            <a:xfrm>
              <a:off x="4707059" y="3453090"/>
              <a:ext cx="4329437" cy="1327147"/>
            </a:xfrm>
            <a:custGeom>
              <a:avLst/>
              <a:gdLst/>
              <a:ahLst/>
              <a:cxnLst/>
              <a:rect l="l" t="t" r="r" b="b"/>
              <a:pathLst>
                <a:path w="4329437" h="1327147">
                  <a:moveTo>
                    <a:pt x="0" y="0"/>
                  </a:moveTo>
                  <a:lnTo>
                    <a:pt x="3063884" y="0"/>
                  </a:lnTo>
                  <a:lnTo>
                    <a:pt x="4329437" y="320674"/>
                  </a:lnTo>
                  <a:lnTo>
                    <a:pt x="3216284" y="1327147"/>
                  </a:lnTo>
                  <a:lnTo>
                    <a:pt x="1017114" y="1132621"/>
                  </a:lnTo>
                  <a:close/>
                </a:path>
              </a:pathLst>
            </a:custGeom>
            <a:solidFill>
              <a:sysClr val="windowText" lastClr="000000">
                <a:lumMod val="50000"/>
                <a:lumOff val="50000"/>
              </a:sysClr>
            </a:solidFill>
            <a:ln w="25400" cap="flat" cmpd="sng" algn="ctr">
              <a:noFill/>
              <a:prstDash val="solid"/>
            </a:ln>
            <a:effectLst>
              <a:softEdge rad="317500"/>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sp>
          <p:nvSpPr>
            <p:cNvPr id="27" name="五边形 3"/>
            <p:cNvSpPr/>
            <p:nvPr/>
          </p:nvSpPr>
          <p:spPr>
            <a:xfrm>
              <a:off x="4447022" y="3155278"/>
              <a:ext cx="3888432" cy="1129027"/>
            </a:xfrm>
            <a:custGeom>
              <a:avLst/>
              <a:gdLst/>
              <a:ahLst/>
              <a:cxnLst/>
              <a:rect l="l" t="t" r="r" b="b"/>
              <a:pathLst>
                <a:path w="3888432" h="1129027">
                  <a:moveTo>
                    <a:pt x="0" y="0"/>
                  </a:moveTo>
                  <a:lnTo>
                    <a:pt x="3323919" y="0"/>
                  </a:lnTo>
                  <a:lnTo>
                    <a:pt x="3888432" y="564514"/>
                  </a:lnTo>
                  <a:lnTo>
                    <a:pt x="3323919" y="1129027"/>
                  </a:lnTo>
                  <a:lnTo>
                    <a:pt x="1006480" y="1129027"/>
                  </a:lnTo>
                  <a:lnTo>
                    <a:pt x="0" y="8248"/>
                  </a:lnTo>
                  <a:close/>
                </a:path>
              </a:pathLst>
            </a:custGeom>
            <a:gradFill flip="none" rotWithShape="1">
              <a:gsLst>
                <a:gs pos="0">
                  <a:srgbClr val="08888E"/>
                </a:gs>
                <a:gs pos="51000">
                  <a:srgbClr val="21C7CF">
                    <a:shade val="67500"/>
                    <a:satMod val="115000"/>
                  </a:srgbClr>
                </a:gs>
                <a:gs pos="100000">
                  <a:srgbClr val="21C7CF">
                    <a:shade val="100000"/>
                    <a:satMod val="115000"/>
                  </a:srgbClr>
                </a:gs>
              </a:gsLst>
              <a:lin ang="0" scaled="1"/>
              <a:tileRect/>
            </a:gradFill>
            <a:ln w="25400" cap="flat" cmpd="sng" algn="ctr">
              <a:noFill/>
              <a:prstDash val="solid"/>
            </a:ln>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sp>
          <p:nvSpPr>
            <p:cNvPr id="28" name="五边形 5"/>
            <p:cNvSpPr/>
            <p:nvPr/>
          </p:nvSpPr>
          <p:spPr>
            <a:xfrm>
              <a:off x="4447023" y="3155277"/>
              <a:ext cx="3888432" cy="591437"/>
            </a:xfrm>
            <a:custGeom>
              <a:avLst/>
              <a:gdLst/>
              <a:ahLst/>
              <a:cxnLst/>
              <a:rect l="l" t="t" r="r" b="b"/>
              <a:pathLst>
                <a:path w="3888432" h="591437">
                  <a:moveTo>
                    <a:pt x="0" y="0"/>
                  </a:moveTo>
                  <a:lnTo>
                    <a:pt x="3323919" y="0"/>
                  </a:lnTo>
                  <a:lnTo>
                    <a:pt x="3888432" y="564514"/>
                  </a:lnTo>
                  <a:lnTo>
                    <a:pt x="523714" y="591437"/>
                  </a:lnTo>
                  <a:lnTo>
                    <a:pt x="0" y="8248"/>
                  </a:lnTo>
                  <a:close/>
                </a:path>
              </a:pathLst>
            </a:custGeom>
            <a:gradFill flip="none" rotWithShape="1">
              <a:gsLst>
                <a:gs pos="0">
                  <a:sysClr val="window" lastClr="FFFFFF">
                    <a:alpha val="56000"/>
                  </a:sysClr>
                </a:gs>
                <a:gs pos="100000">
                  <a:srgbClr val="FFFFFF">
                    <a:shade val="100000"/>
                    <a:satMod val="115000"/>
                    <a:alpha val="0"/>
                  </a:srgbClr>
                </a:gs>
              </a:gsLst>
              <a:lin ang="10800000" scaled="1"/>
              <a:tileRect/>
            </a:gradFill>
            <a:ln w="25400" cap="flat" cmpd="sng" algn="ctr">
              <a:noFill/>
              <a:prstDash val="solid"/>
            </a:ln>
            <a:effectLst/>
          </p:spPr>
          <p:txBody>
            <a:bodyPr rtlCol="0" anchor="ctr"/>
            <a:lstStyle/>
            <a:p>
              <a:pPr algn="ctr" fontAlgn="auto">
                <a:spcBef>
                  <a:spcPts val="0"/>
                </a:spcBef>
                <a:spcAft>
                  <a:spcPts val="0"/>
                </a:spcAft>
                <a:defRPr/>
              </a:pPr>
              <a:endParaRPr lang="en-US" kern="0">
                <a:solidFill>
                  <a:sysClr val="window" lastClr="FFFFFF"/>
                </a:solidFill>
                <a:latin typeface="Calibri"/>
                <a:ea typeface="宋体"/>
              </a:endParaRPr>
            </a:p>
          </p:txBody>
        </p:sp>
        <p:pic>
          <p:nvPicPr>
            <p:cNvPr id="2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000"/>
            <a:stretch/>
          </p:blipFill>
          <p:spPr bwMode="auto">
            <a:xfrm rot="2943353">
              <a:off x="3574260" y="3482000"/>
              <a:ext cx="3072214" cy="36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0" name="TextBox 89"/>
          <p:cNvSpPr txBox="1"/>
          <p:nvPr/>
        </p:nvSpPr>
        <p:spPr>
          <a:xfrm flipH="1">
            <a:off x="5267816" y="922772"/>
            <a:ext cx="1032379" cy="63402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defRPr/>
            </a:pPr>
            <a:r>
              <a:rPr lang="en-US" altLang="zh-CN" sz="4400" dirty="0">
                <a:gradFill flip="none" rotWithShape="1">
                  <a:gsLst>
                    <a:gs pos="0">
                      <a:srgbClr val="4BACC6">
                        <a:lumMod val="20000"/>
                        <a:lumOff val="80000"/>
                      </a:srgbClr>
                    </a:gs>
                    <a:gs pos="100000">
                      <a:sysClr val="window" lastClr="FFFFFF">
                        <a:shade val="100000"/>
                        <a:satMod val="115000"/>
                      </a:sysClr>
                    </a:gs>
                  </a:gsLst>
                  <a:lin ang="5400000" scaled="1"/>
                  <a:tileRect/>
                </a:gradFill>
                <a:latin typeface="Arial Rounded MT Bold" pitchFamily="34" charset="0"/>
              </a:rPr>
              <a:t>01</a:t>
            </a:r>
            <a:endParaRPr lang="zh-CN" altLang="en-US" sz="4400" dirty="0">
              <a:gradFill flip="none" rotWithShape="1">
                <a:gsLst>
                  <a:gs pos="0">
                    <a:srgbClr val="4BACC6">
                      <a:lumMod val="20000"/>
                      <a:lumOff val="80000"/>
                    </a:srgbClr>
                  </a:gs>
                  <a:gs pos="100000">
                    <a:sysClr val="window" lastClr="FFFFFF">
                      <a:shade val="100000"/>
                      <a:satMod val="115000"/>
                    </a:sysClr>
                  </a:gs>
                </a:gsLst>
                <a:lin ang="5400000" scaled="1"/>
                <a:tileRect/>
              </a:gradFill>
              <a:latin typeface="Arial Rounded MT Bold" pitchFamily="34" charset="0"/>
            </a:endParaRPr>
          </a:p>
        </p:txBody>
      </p:sp>
      <p:sp>
        <p:nvSpPr>
          <p:cNvPr id="31" name="TextBox 90"/>
          <p:cNvSpPr txBox="1"/>
          <p:nvPr/>
        </p:nvSpPr>
        <p:spPr>
          <a:xfrm flipH="1">
            <a:off x="6779984" y="3875100"/>
            <a:ext cx="1032379" cy="63402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defRPr/>
            </a:pPr>
            <a:r>
              <a:rPr lang="en-US" altLang="zh-CN" sz="4400" dirty="0">
                <a:gradFill flip="none" rotWithShape="1">
                  <a:gsLst>
                    <a:gs pos="0">
                      <a:srgbClr val="4BACC6">
                        <a:lumMod val="20000"/>
                        <a:lumOff val="80000"/>
                      </a:srgbClr>
                    </a:gs>
                    <a:gs pos="100000">
                      <a:sysClr val="window" lastClr="FFFFFF">
                        <a:shade val="100000"/>
                        <a:satMod val="115000"/>
                      </a:sysClr>
                    </a:gs>
                  </a:gsLst>
                  <a:lin ang="5400000" scaled="1"/>
                  <a:tileRect/>
                </a:gradFill>
                <a:latin typeface="Arial Rounded MT Bold" pitchFamily="34" charset="0"/>
              </a:rPr>
              <a:t>02</a:t>
            </a:r>
            <a:endParaRPr lang="zh-CN" altLang="en-US" sz="4400" dirty="0">
              <a:gradFill flip="none" rotWithShape="1">
                <a:gsLst>
                  <a:gs pos="0">
                    <a:srgbClr val="4BACC6">
                      <a:lumMod val="20000"/>
                      <a:lumOff val="80000"/>
                    </a:srgbClr>
                  </a:gs>
                  <a:gs pos="100000">
                    <a:sysClr val="window" lastClr="FFFFFF">
                      <a:shade val="100000"/>
                      <a:satMod val="115000"/>
                    </a:sysClr>
                  </a:gs>
                </a:gsLst>
                <a:lin ang="5400000" scaled="1"/>
                <a:tileRect/>
              </a:gradFill>
              <a:latin typeface="Arial Rounded MT Bold" pitchFamily="34" charset="0"/>
            </a:endParaRPr>
          </a:p>
        </p:txBody>
      </p:sp>
      <p:sp>
        <p:nvSpPr>
          <p:cNvPr id="32" name="TextBox 91"/>
          <p:cNvSpPr txBox="1"/>
          <p:nvPr/>
        </p:nvSpPr>
        <p:spPr>
          <a:xfrm flipH="1">
            <a:off x="3611631" y="5459276"/>
            <a:ext cx="1032379" cy="63402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defRPr/>
            </a:pPr>
            <a:r>
              <a:rPr lang="en-US" altLang="zh-CN" sz="4400" dirty="0">
                <a:gradFill flip="none" rotWithShape="1">
                  <a:gsLst>
                    <a:gs pos="0">
                      <a:srgbClr val="4BACC6">
                        <a:lumMod val="20000"/>
                        <a:lumOff val="80000"/>
                      </a:srgbClr>
                    </a:gs>
                    <a:gs pos="100000">
                      <a:sysClr val="window" lastClr="FFFFFF">
                        <a:shade val="100000"/>
                        <a:satMod val="115000"/>
                      </a:sysClr>
                    </a:gs>
                  </a:gsLst>
                  <a:lin ang="5400000" scaled="1"/>
                  <a:tileRect/>
                </a:gradFill>
                <a:latin typeface="Arial Rounded MT Bold" pitchFamily="34" charset="0"/>
              </a:rPr>
              <a:t>03</a:t>
            </a:r>
            <a:endParaRPr lang="zh-CN" altLang="en-US" sz="4400" dirty="0">
              <a:gradFill flip="none" rotWithShape="1">
                <a:gsLst>
                  <a:gs pos="0">
                    <a:srgbClr val="4BACC6">
                      <a:lumMod val="20000"/>
                      <a:lumOff val="80000"/>
                    </a:srgbClr>
                  </a:gs>
                  <a:gs pos="100000">
                    <a:sysClr val="window" lastClr="FFFFFF">
                      <a:shade val="100000"/>
                      <a:satMod val="115000"/>
                    </a:sysClr>
                  </a:gs>
                </a:gsLst>
                <a:lin ang="5400000" scaled="1"/>
                <a:tileRect/>
              </a:gradFill>
              <a:latin typeface="Arial Rounded MT Bold" pitchFamily="34" charset="0"/>
            </a:endParaRPr>
          </a:p>
        </p:txBody>
      </p:sp>
      <p:sp>
        <p:nvSpPr>
          <p:cNvPr id="33" name="TextBox 92"/>
          <p:cNvSpPr txBox="1"/>
          <p:nvPr/>
        </p:nvSpPr>
        <p:spPr>
          <a:xfrm flipH="1">
            <a:off x="1835699" y="2290924"/>
            <a:ext cx="1032379" cy="63402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a:defRPr/>
            </a:pPr>
            <a:r>
              <a:rPr lang="en-US" altLang="zh-CN" sz="4400" dirty="0">
                <a:gradFill flip="none" rotWithShape="1">
                  <a:gsLst>
                    <a:gs pos="0">
                      <a:srgbClr val="4BACC6">
                        <a:lumMod val="20000"/>
                        <a:lumOff val="80000"/>
                      </a:srgbClr>
                    </a:gs>
                    <a:gs pos="100000">
                      <a:sysClr val="window" lastClr="FFFFFF">
                        <a:shade val="100000"/>
                        <a:satMod val="115000"/>
                      </a:sysClr>
                    </a:gs>
                  </a:gsLst>
                  <a:lin ang="5400000" scaled="1"/>
                  <a:tileRect/>
                </a:gradFill>
                <a:latin typeface="Arial Rounded MT Bold" pitchFamily="34" charset="0"/>
              </a:rPr>
              <a:t>04</a:t>
            </a:r>
            <a:endParaRPr lang="zh-CN" altLang="en-US" sz="4400" dirty="0">
              <a:gradFill flip="none" rotWithShape="1">
                <a:gsLst>
                  <a:gs pos="0">
                    <a:srgbClr val="4BACC6">
                      <a:lumMod val="20000"/>
                      <a:lumOff val="80000"/>
                    </a:srgbClr>
                  </a:gs>
                  <a:gs pos="100000">
                    <a:sysClr val="window" lastClr="FFFFFF">
                      <a:shade val="100000"/>
                      <a:satMod val="115000"/>
                    </a:sysClr>
                  </a:gs>
                </a:gsLst>
                <a:lin ang="5400000" scaled="1"/>
                <a:tileRect/>
              </a:gradFill>
              <a:latin typeface="Arial Rounded MT Bold" pitchFamily="34" charset="0"/>
            </a:endParaRPr>
          </a:p>
        </p:txBody>
      </p:sp>
      <p:sp>
        <p:nvSpPr>
          <p:cNvPr id="34" name="TextBox 93"/>
          <p:cNvSpPr txBox="1"/>
          <p:nvPr/>
        </p:nvSpPr>
        <p:spPr>
          <a:xfrm flipH="1">
            <a:off x="1259631" y="2996952"/>
            <a:ext cx="2697377"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spcBef>
                <a:spcPts val="0"/>
              </a:spcBef>
              <a:spcAft>
                <a:spcPts val="0"/>
              </a:spcAft>
              <a:defRPr/>
            </a:pPr>
            <a:r>
              <a:rPr lang="zh-CN" altLang="en-US" sz="3200" dirty="0">
                <a:solidFill>
                  <a:srgbClr val="0000FF"/>
                </a:solidFill>
                <a:latin typeface="Arial Rounded MT Bold" pitchFamily="34" charset="0"/>
                <a:cs typeface="Times New Roman" pitchFamily="18" charset="0"/>
              </a:rPr>
              <a:t>催化剂临界性</a:t>
            </a:r>
          </a:p>
        </p:txBody>
      </p:sp>
      <p:sp>
        <p:nvSpPr>
          <p:cNvPr id="35" name="TextBox 94"/>
          <p:cNvSpPr txBox="1"/>
          <p:nvPr/>
        </p:nvSpPr>
        <p:spPr>
          <a:xfrm flipH="1">
            <a:off x="629453" y="3555015"/>
            <a:ext cx="3116025" cy="1200329"/>
          </a:xfrm>
          <a:prstGeom prst="rect">
            <a:avLst/>
          </a:prstGeom>
          <a:noFill/>
        </p:spPr>
        <p:txBody>
          <a:bodyPr wrap="square" rtlCol="0">
            <a:spAutoFit/>
          </a:bodyPr>
          <a:lstStyle/>
          <a:p>
            <a:pPr>
              <a:defRPr/>
            </a:pPr>
            <a:r>
              <a:rPr lang="zh-CN" altLang="en-US" sz="2400" kern="0" dirty="0">
                <a:solidFill>
                  <a:srgbClr val="4B3C29"/>
                </a:solidFill>
                <a:latin typeface="Arial" pitchFamily="34" charset="0"/>
                <a:ea typeface="微软雅黑" pitchFamily="34" charset="-122"/>
                <a:cs typeface="Arial" pitchFamily="34" charset="0"/>
              </a:rPr>
              <a:t>氧为引发剂的临界性</a:t>
            </a:r>
            <a:endParaRPr lang="en-US" altLang="zh-CN" sz="2400" kern="0" dirty="0">
              <a:solidFill>
                <a:srgbClr val="4B3C29"/>
              </a:solidFill>
              <a:latin typeface="Arial" pitchFamily="34" charset="0"/>
              <a:ea typeface="微软雅黑" pitchFamily="34" charset="-122"/>
              <a:cs typeface="Arial" pitchFamily="34" charset="0"/>
            </a:endParaRPr>
          </a:p>
          <a:p>
            <a:pPr>
              <a:defRPr/>
            </a:pPr>
            <a:r>
              <a:rPr lang="zh-CN" altLang="en-US" sz="2400" kern="0" dirty="0">
                <a:solidFill>
                  <a:srgbClr val="FF0000"/>
                </a:solidFill>
                <a:latin typeface="Arial" pitchFamily="34" charset="0"/>
                <a:ea typeface="微软雅黑" pitchFamily="34" charset="-122"/>
                <a:cs typeface="Arial" pitchFamily="34" charset="0"/>
              </a:rPr>
              <a:t>乙烯的聚合速率与氧含量？</a:t>
            </a:r>
            <a:endParaRPr lang="en-US" altLang="zh-CN" sz="2400" kern="0" dirty="0">
              <a:solidFill>
                <a:srgbClr val="FF0000"/>
              </a:solidFill>
              <a:latin typeface="Arial" pitchFamily="34" charset="0"/>
              <a:ea typeface="微软雅黑" pitchFamily="34" charset="-122"/>
              <a:cs typeface="Arial" pitchFamily="34" charset="0"/>
            </a:endParaRPr>
          </a:p>
        </p:txBody>
      </p:sp>
      <p:sp>
        <p:nvSpPr>
          <p:cNvPr id="36" name="TextBox 95"/>
          <p:cNvSpPr txBox="1"/>
          <p:nvPr/>
        </p:nvSpPr>
        <p:spPr>
          <a:xfrm flipH="1">
            <a:off x="6516214" y="1958877"/>
            <a:ext cx="1837772"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spcBef>
                <a:spcPts val="0"/>
              </a:spcBef>
              <a:spcAft>
                <a:spcPts val="0"/>
              </a:spcAft>
              <a:defRPr/>
            </a:pPr>
            <a:r>
              <a:rPr lang="zh-CN" altLang="en-US" sz="3200" dirty="0">
                <a:solidFill>
                  <a:srgbClr val="0000FF"/>
                </a:solidFill>
                <a:latin typeface="Arial Rounded MT Bold" pitchFamily="34" charset="0"/>
                <a:cs typeface="Times New Roman" pitchFamily="18" charset="0"/>
              </a:rPr>
              <a:t>转化率低</a:t>
            </a:r>
          </a:p>
        </p:txBody>
      </p:sp>
      <p:sp>
        <p:nvSpPr>
          <p:cNvPr id="37" name="TextBox 96"/>
          <p:cNvSpPr txBox="1"/>
          <p:nvPr/>
        </p:nvSpPr>
        <p:spPr>
          <a:xfrm flipH="1">
            <a:off x="5871699" y="2401991"/>
            <a:ext cx="3017161" cy="1569660"/>
          </a:xfrm>
          <a:prstGeom prst="rect">
            <a:avLst/>
          </a:prstGeom>
          <a:noFill/>
        </p:spPr>
        <p:txBody>
          <a:bodyPr wrap="square" rtlCol="0">
            <a:spAutoFit/>
          </a:bodyPr>
          <a:lstStyle/>
          <a:p>
            <a:pPr>
              <a:defRPr/>
            </a:pPr>
            <a:r>
              <a:rPr lang="en-US" altLang="zh-CN" sz="2400" kern="0" dirty="0">
                <a:solidFill>
                  <a:srgbClr val="4B3C29"/>
                </a:solidFill>
                <a:latin typeface="Arial" pitchFamily="34" charset="0"/>
                <a:ea typeface="微软雅黑" pitchFamily="34" charset="-122"/>
                <a:cs typeface="Arial" pitchFamily="34" charset="0"/>
              </a:rPr>
              <a:t>20%</a:t>
            </a:r>
            <a:r>
              <a:rPr lang="en-US" altLang="zh-CN" sz="2400" kern="0" dirty="0">
                <a:solidFill>
                  <a:srgbClr val="4B3C29"/>
                </a:solidFill>
                <a:latin typeface="Times New Roman" panose="02020603050405020304" pitchFamily="18" charset="0"/>
                <a:ea typeface="微软雅黑" pitchFamily="34" charset="-122"/>
                <a:cs typeface="Times New Roman" panose="02020603050405020304" pitchFamily="18" charset="0"/>
              </a:rPr>
              <a:t>~30%</a:t>
            </a:r>
            <a:r>
              <a:rPr lang="zh-CN" altLang="en-US" sz="2400" kern="0" dirty="0">
                <a:solidFill>
                  <a:srgbClr val="4B3C29"/>
                </a:solidFill>
                <a:latin typeface="Times New Roman" panose="02020603050405020304" pitchFamily="18" charset="0"/>
                <a:ea typeface="微软雅黑" pitchFamily="34" charset="-122"/>
                <a:cs typeface="Times New Roman" panose="02020603050405020304" pitchFamily="18" charset="0"/>
              </a:rPr>
              <a:t>，需循环使用</a:t>
            </a:r>
            <a:endParaRPr lang="en-US" altLang="zh-CN" sz="2400" kern="0" dirty="0">
              <a:solidFill>
                <a:srgbClr val="4B3C29"/>
              </a:solidFill>
              <a:latin typeface="Times New Roman" panose="02020603050405020304" pitchFamily="18" charset="0"/>
              <a:ea typeface="微软雅黑" pitchFamily="34" charset="-122"/>
              <a:cs typeface="Times New Roman" panose="02020603050405020304" pitchFamily="18" charset="0"/>
            </a:endParaRPr>
          </a:p>
          <a:p>
            <a:pPr>
              <a:defRPr/>
            </a:pPr>
            <a:r>
              <a:rPr lang="zh-CN" altLang="en-US" sz="2400" kern="0" dirty="0">
                <a:solidFill>
                  <a:srgbClr val="4B3C29"/>
                </a:solidFill>
                <a:latin typeface="Times New Roman" panose="02020603050405020304" pitchFamily="18" charset="0"/>
                <a:ea typeface="微软雅黑" pitchFamily="34" charset="-122"/>
                <a:cs typeface="Times New Roman" panose="02020603050405020304" pitchFamily="18" charset="0"/>
              </a:rPr>
              <a:t>易终止、分子量低</a:t>
            </a:r>
            <a:endParaRPr lang="en-US" altLang="zh-CN" sz="2400" kern="0" dirty="0">
              <a:solidFill>
                <a:srgbClr val="4B3C29"/>
              </a:solidFill>
              <a:latin typeface="Times New Roman" panose="02020603050405020304" pitchFamily="18" charset="0"/>
              <a:ea typeface="微软雅黑" pitchFamily="34" charset="-122"/>
              <a:cs typeface="Times New Roman" panose="02020603050405020304" pitchFamily="18" charset="0"/>
            </a:endParaRPr>
          </a:p>
          <a:p>
            <a:pPr>
              <a:defRPr/>
            </a:pPr>
            <a:r>
              <a:rPr lang="zh-CN" altLang="en-US" sz="2400" kern="0" dirty="0">
                <a:solidFill>
                  <a:srgbClr val="FF0000"/>
                </a:solidFill>
                <a:latin typeface="Times New Roman" panose="02020603050405020304" pitchFamily="18" charset="0"/>
                <a:ea typeface="微软雅黑" pitchFamily="34" charset="-122"/>
                <a:cs typeface="Times New Roman" panose="02020603050405020304" pitchFamily="18" charset="0"/>
              </a:rPr>
              <a:t>如何提高分子量？</a:t>
            </a:r>
            <a:endParaRPr lang="en-US" altLang="zh-CN" sz="2400" kern="0" dirty="0">
              <a:solidFill>
                <a:srgbClr val="FF0000"/>
              </a:solidFill>
              <a:latin typeface="Arial" pitchFamily="34" charset="0"/>
              <a:ea typeface="微软雅黑" pitchFamily="34" charset="-122"/>
              <a:cs typeface="Arial" pitchFamily="34" charset="0"/>
            </a:endParaRPr>
          </a:p>
        </p:txBody>
      </p:sp>
      <p:sp>
        <p:nvSpPr>
          <p:cNvPr id="38" name="TextBox 97"/>
          <p:cNvSpPr txBox="1"/>
          <p:nvPr/>
        </p:nvSpPr>
        <p:spPr>
          <a:xfrm flipH="1">
            <a:off x="3482679" y="651152"/>
            <a:ext cx="1837772"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spcBef>
                <a:spcPts val="0"/>
              </a:spcBef>
              <a:spcAft>
                <a:spcPts val="0"/>
              </a:spcAft>
              <a:defRPr/>
            </a:pPr>
            <a:r>
              <a:rPr lang="zh-CN" altLang="en-US" sz="3200" dirty="0">
                <a:solidFill>
                  <a:srgbClr val="0000FF"/>
                </a:solidFill>
                <a:latin typeface="Arial Rounded MT Bold" pitchFamily="34" charset="0"/>
                <a:cs typeface="Times New Roman" pitchFamily="18" charset="0"/>
              </a:rPr>
              <a:t>聚合热大</a:t>
            </a:r>
          </a:p>
        </p:txBody>
      </p:sp>
      <p:sp>
        <p:nvSpPr>
          <p:cNvPr id="39" name="TextBox 98"/>
          <p:cNvSpPr txBox="1"/>
          <p:nvPr/>
        </p:nvSpPr>
        <p:spPr>
          <a:xfrm flipH="1">
            <a:off x="1763687" y="1229274"/>
            <a:ext cx="3388555" cy="523220"/>
          </a:xfrm>
          <a:prstGeom prst="rect">
            <a:avLst/>
          </a:prstGeom>
          <a:noFill/>
        </p:spPr>
        <p:txBody>
          <a:bodyPr wrap="square" rtlCol="0">
            <a:spAutoFit/>
          </a:bodyPr>
          <a:lstStyle/>
          <a:p>
            <a:pPr algn="r">
              <a:defRPr/>
            </a:pPr>
            <a:r>
              <a:rPr lang="zh-CN" altLang="en-US" sz="2800" kern="0" dirty="0">
                <a:solidFill>
                  <a:srgbClr val="FF0000"/>
                </a:solidFill>
                <a:latin typeface="Arial" pitchFamily="34" charset="0"/>
                <a:ea typeface="微软雅黑" pitchFamily="34" charset="-122"/>
                <a:cs typeface="Arial" pitchFamily="34" charset="0"/>
              </a:rPr>
              <a:t>热量排不出，会如何？</a:t>
            </a:r>
            <a:endParaRPr lang="en-US" altLang="zh-CN" sz="2800" kern="0" dirty="0">
              <a:solidFill>
                <a:srgbClr val="FF0000"/>
              </a:solidFill>
              <a:latin typeface="Arial" pitchFamily="34" charset="0"/>
              <a:ea typeface="微软雅黑" pitchFamily="34" charset="-122"/>
              <a:cs typeface="Arial" pitchFamily="34" charset="0"/>
            </a:endParaRPr>
          </a:p>
        </p:txBody>
      </p:sp>
      <p:sp>
        <p:nvSpPr>
          <p:cNvPr id="40" name="TextBox 99"/>
          <p:cNvSpPr txBox="1"/>
          <p:nvPr/>
        </p:nvSpPr>
        <p:spPr>
          <a:xfrm flipH="1">
            <a:off x="4462420" y="4581128"/>
            <a:ext cx="1837772"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spcBef>
                <a:spcPts val="0"/>
              </a:spcBef>
              <a:spcAft>
                <a:spcPts val="0"/>
              </a:spcAft>
              <a:defRPr/>
            </a:pPr>
            <a:r>
              <a:rPr lang="zh-CN" altLang="en-US" sz="3200" dirty="0">
                <a:solidFill>
                  <a:srgbClr val="0000FF"/>
                </a:solidFill>
                <a:latin typeface="Arial Rounded MT Bold" pitchFamily="34" charset="0"/>
                <a:cs typeface="Times New Roman" pitchFamily="18" charset="0"/>
              </a:rPr>
              <a:t>易链转移</a:t>
            </a:r>
          </a:p>
        </p:txBody>
      </p:sp>
      <p:sp>
        <p:nvSpPr>
          <p:cNvPr id="41" name="TextBox 100"/>
          <p:cNvSpPr txBox="1"/>
          <p:nvPr/>
        </p:nvSpPr>
        <p:spPr>
          <a:xfrm flipH="1">
            <a:off x="4608287" y="5116027"/>
            <a:ext cx="3852144" cy="1200329"/>
          </a:xfrm>
          <a:prstGeom prst="rect">
            <a:avLst/>
          </a:prstGeom>
          <a:noFill/>
        </p:spPr>
        <p:txBody>
          <a:bodyPr wrap="square" rtlCol="0">
            <a:spAutoFit/>
          </a:bodyPr>
          <a:lstStyle/>
          <a:p>
            <a:pPr>
              <a:defRPr/>
            </a:pPr>
            <a:r>
              <a:rPr lang="zh-CN" altLang="en-US" sz="2400" kern="0" dirty="0">
                <a:solidFill>
                  <a:srgbClr val="4B3C29"/>
                </a:solidFill>
                <a:latin typeface="Arial" pitchFamily="34" charset="0"/>
                <a:ea typeface="微软雅黑" pitchFamily="34" charset="-122"/>
                <a:cs typeface="Arial" pitchFamily="34" charset="0"/>
              </a:rPr>
              <a:t>支化与压力、温度、产物浓度、停留时间如何相关？</a:t>
            </a:r>
            <a:endParaRPr lang="en-US" altLang="zh-CN" sz="2400" kern="0" dirty="0">
              <a:solidFill>
                <a:srgbClr val="4B3C29"/>
              </a:solidFill>
              <a:latin typeface="Arial" pitchFamily="34" charset="0"/>
              <a:ea typeface="微软雅黑" pitchFamily="34" charset="-122"/>
              <a:cs typeface="Arial" pitchFamily="34" charset="0"/>
            </a:endParaRPr>
          </a:p>
          <a:p>
            <a:pPr>
              <a:defRPr/>
            </a:pPr>
            <a:r>
              <a:rPr lang="zh-CN" altLang="en-US" sz="2400" kern="0" dirty="0">
                <a:solidFill>
                  <a:srgbClr val="FF0000"/>
                </a:solidFill>
                <a:latin typeface="Arial" pitchFamily="34" charset="0"/>
                <a:ea typeface="微软雅黑" pitchFamily="34" charset="-122"/>
                <a:cs typeface="Arial" pitchFamily="34" charset="0"/>
              </a:rPr>
              <a:t>支化对密度、加工性能影响？</a:t>
            </a:r>
            <a:endParaRPr lang="en-US" altLang="zh-CN" sz="2400" kern="0" dirty="0">
              <a:solidFill>
                <a:srgbClr val="FF0000"/>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3504771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94254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Arial" panose="020B0604020202020204" pitchFamily="34" charset="0"/>
                <a:ea typeface="+mj-ea"/>
                <a:cs typeface="Arial" panose="020B0604020202020204" pitchFamily="34" charset="0"/>
              </a:rPr>
              <a:t>1. </a:t>
            </a:r>
            <a:r>
              <a:rPr lang="zh-CN" altLang="en-US" sz="3200" dirty="0">
                <a:latin typeface="Arial" panose="020B0604020202020204" pitchFamily="34" charset="0"/>
                <a:ea typeface="+mj-ea"/>
                <a:cs typeface="Arial" panose="020B0604020202020204" pitchFamily="34" charset="0"/>
              </a:rPr>
              <a:t>气相聚合特点</a:t>
            </a:r>
          </a:p>
        </p:txBody>
      </p:sp>
      <p:sp>
        <p:nvSpPr>
          <p:cNvPr id="2" name="对角圆角矩形 1"/>
          <p:cNvSpPr/>
          <p:nvPr/>
        </p:nvSpPr>
        <p:spPr>
          <a:xfrm>
            <a:off x="629454" y="980728"/>
            <a:ext cx="7830978" cy="4752528"/>
          </a:xfrm>
          <a:prstGeom prst="round2Diag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spcBef>
                <a:spcPts val="1200"/>
              </a:spcBef>
              <a:buClr>
                <a:srgbClr val="0000FF"/>
              </a:buClr>
              <a:buFont typeface="Wingdings" panose="05000000000000000000" pitchFamily="2" charset="2"/>
              <a:buChar char="Ø"/>
            </a:pPr>
            <a:r>
              <a:rPr lang="zh-CN" altLang="en-US" sz="3200" dirty="0">
                <a:latin typeface="楷体" panose="02010609060101010101" pitchFamily="49" charset="-122"/>
                <a:ea typeface="楷体" panose="02010609060101010101" pitchFamily="49" charset="-122"/>
              </a:rPr>
              <a:t>短链支化</a:t>
            </a:r>
            <a:endParaRPr lang="en-US" altLang="zh-CN" sz="3200" dirty="0">
              <a:latin typeface="楷体" panose="02010609060101010101" pitchFamily="49" charset="-122"/>
              <a:ea typeface="楷体" panose="02010609060101010101" pitchFamily="49" charset="-122"/>
            </a:endParaRPr>
          </a:p>
          <a:p>
            <a:pPr marL="457200" indent="-457200">
              <a:spcBef>
                <a:spcPts val="1200"/>
              </a:spcBef>
              <a:buClr>
                <a:schemeClr val="accent6">
                  <a:lumMod val="75000"/>
                </a:schemeClr>
              </a:buClr>
              <a:buFont typeface="Wingdings" panose="05000000000000000000" pitchFamily="2" charset="2"/>
              <a:buChar char="ü"/>
            </a:pPr>
            <a:r>
              <a:rPr lang="zh-CN" altLang="en-US" sz="3200" dirty="0">
                <a:latin typeface="楷体" panose="02010609060101010101" pitchFamily="49" charset="-122"/>
                <a:ea typeface="楷体" panose="02010609060101010101" pitchFamily="49" charset="-122"/>
              </a:rPr>
              <a:t>温度越低、压力越大、短链支化越少</a:t>
            </a:r>
            <a:endParaRPr lang="en-US" altLang="zh-CN" sz="3200" dirty="0">
              <a:latin typeface="楷体" panose="02010609060101010101" pitchFamily="49" charset="-122"/>
              <a:ea typeface="楷体" panose="02010609060101010101" pitchFamily="49" charset="-122"/>
            </a:endParaRPr>
          </a:p>
          <a:p>
            <a:pPr marL="457200" indent="-457200">
              <a:spcBef>
                <a:spcPts val="1200"/>
              </a:spcBef>
              <a:buClr>
                <a:schemeClr val="accent6">
                  <a:lumMod val="75000"/>
                </a:schemeClr>
              </a:buClr>
              <a:buFont typeface="Wingdings" panose="05000000000000000000" pitchFamily="2" charset="2"/>
              <a:buChar char="ü"/>
            </a:pPr>
            <a:r>
              <a:rPr lang="zh-CN" altLang="en-US" sz="3200" dirty="0">
                <a:latin typeface="楷体" panose="02010609060101010101" pitchFamily="49" charset="-122"/>
                <a:ea typeface="楷体" panose="02010609060101010101" pitchFamily="49" charset="-122"/>
              </a:rPr>
              <a:t>短链支化越多，</a:t>
            </a:r>
            <a:r>
              <a:rPr lang="en-US" altLang="zh-CN" sz="3200" dirty="0">
                <a:latin typeface="楷体" panose="02010609060101010101" pitchFamily="49" charset="-122"/>
                <a:ea typeface="楷体" panose="02010609060101010101" pitchFamily="49" charset="-122"/>
              </a:rPr>
              <a:t>PE</a:t>
            </a:r>
            <a:r>
              <a:rPr lang="zh-CN" altLang="en-US" sz="3200" dirty="0">
                <a:latin typeface="楷体" panose="02010609060101010101" pitchFamily="49" charset="-122"/>
                <a:ea typeface="楷体" panose="02010609060101010101" pitchFamily="49" charset="-122"/>
              </a:rPr>
              <a:t>密度越小</a:t>
            </a:r>
            <a:endParaRPr lang="en-US" altLang="zh-CN" sz="3200" dirty="0">
              <a:latin typeface="楷体" panose="02010609060101010101" pitchFamily="49" charset="-122"/>
              <a:ea typeface="楷体" panose="02010609060101010101" pitchFamily="49" charset="-122"/>
            </a:endParaRPr>
          </a:p>
          <a:p>
            <a:pPr marL="285750" indent="-285750">
              <a:spcBef>
                <a:spcPts val="1200"/>
              </a:spcBef>
              <a:buClr>
                <a:srgbClr val="0000FF"/>
              </a:buClr>
              <a:buFont typeface="Wingdings" panose="05000000000000000000" pitchFamily="2" charset="2"/>
              <a:buChar char="Ø"/>
            </a:pPr>
            <a:r>
              <a:rPr lang="zh-CN" altLang="en-US" sz="3200" dirty="0">
                <a:latin typeface="楷体" panose="02010609060101010101" pitchFamily="49" charset="-122"/>
                <a:ea typeface="楷体" panose="02010609060101010101" pitchFamily="49" charset="-122"/>
              </a:rPr>
              <a:t>长链支化</a:t>
            </a:r>
            <a:endParaRPr lang="en-US" altLang="zh-CN" sz="3200" dirty="0">
              <a:latin typeface="楷体" panose="02010609060101010101" pitchFamily="49" charset="-122"/>
              <a:ea typeface="楷体" panose="02010609060101010101" pitchFamily="49" charset="-122"/>
            </a:endParaRPr>
          </a:p>
          <a:p>
            <a:pPr marL="457200" indent="-457200">
              <a:spcBef>
                <a:spcPts val="1200"/>
              </a:spcBef>
              <a:buClr>
                <a:schemeClr val="accent6">
                  <a:lumMod val="75000"/>
                </a:schemeClr>
              </a:buClr>
              <a:buFont typeface="Wingdings" panose="05000000000000000000" pitchFamily="2" charset="2"/>
              <a:buChar char="ü"/>
            </a:pPr>
            <a:r>
              <a:rPr lang="zh-CN" altLang="en-US" sz="3200" dirty="0">
                <a:latin typeface="楷体" panose="02010609060101010101" pitchFamily="49" charset="-122"/>
                <a:ea typeface="楷体" panose="02010609060101010101" pitchFamily="49" charset="-122"/>
              </a:rPr>
              <a:t>与温度、压力相关外，乙烯转化率越高、</a:t>
            </a:r>
            <a:r>
              <a:rPr lang="en-US" altLang="zh-CN" sz="3200" dirty="0">
                <a:latin typeface="楷体" panose="02010609060101010101" pitchFamily="49" charset="-122"/>
                <a:ea typeface="楷体" panose="02010609060101010101" pitchFamily="49" charset="-122"/>
              </a:rPr>
              <a:t>PE</a:t>
            </a:r>
            <a:r>
              <a:rPr lang="zh-CN" altLang="en-US" sz="3200" dirty="0">
                <a:latin typeface="楷体" panose="02010609060101010101" pitchFamily="49" charset="-122"/>
                <a:ea typeface="楷体" panose="02010609060101010101" pitchFamily="49" charset="-122"/>
              </a:rPr>
              <a:t>停留时间越长、长链支化越多</a:t>
            </a:r>
            <a:endParaRPr lang="en-US" altLang="zh-CN" sz="3200" dirty="0">
              <a:latin typeface="楷体" panose="02010609060101010101" pitchFamily="49" charset="-122"/>
              <a:ea typeface="楷体" panose="02010609060101010101" pitchFamily="49" charset="-122"/>
            </a:endParaRPr>
          </a:p>
          <a:p>
            <a:pPr marL="457200" indent="-457200">
              <a:spcBef>
                <a:spcPts val="1200"/>
              </a:spcBef>
              <a:buClr>
                <a:schemeClr val="accent6">
                  <a:lumMod val="75000"/>
                </a:schemeClr>
              </a:buClr>
              <a:buFont typeface="Wingdings" panose="05000000000000000000" pitchFamily="2" charset="2"/>
              <a:buChar char="ü"/>
            </a:pPr>
            <a:r>
              <a:rPr lang="zh-CN" altLang="en-US" sz="3200" dirty="0">
                <a:latin typeface="楷体" panose="02010609060101010101" pitchFamily="49" charset="-122"/>
                <a:ea typeface="楷体" panose="02010609060101010101" pitchFamily="49" charset="-122"/>
              </a:rPr>
              <a:t>长链支化越多，分子量分布越宽，产品的加工性能越差</a:t>
            </a:r>
          </a:p>
        </p:txBody>
      </p:sp>
    </p:spTree>
    <p:extLst>
      <p:ext uri="{BB962C8B-B14F-4D97-AF65-F5344CB8AC3E}">
        <p14:creationId xmlns:p14="http://schemas.microsoft.com/office/powerpoint/2010/main" val="3893947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Arial" panose="020B0604020202020204" pitchFamily="34" charset="0"/>
                <a:ea typeface="+mj-ea"/>
                <a:cs typeface="Arial" panose="020B0604020202020204" pitchFamily="34" charset="0"/>
              </a:rPr>
              <a:t>2. </a:t>
            </a:r>
            <a:r>
              <a:rPr lang="zh-CN" altLang="en-US" sz="3200" dirty="0">
                <a:latin typeface="Arial" panose="020B0604020202020204" pitchFamily="34" charset="0"/>
                <a:ea typeface="+mj-ea"/>
                <a:cs typeface="Arial" panose="020B0604020202020204" pitchFamily="34" charset="0"/>
              </a:rPr>
              <a:t>生产工艺</a:t>
            </a:r>
          </a:p>
        </p:txBody>
      </p:sp>
      <p:sp>
        <p:nvSpPr>
          <p:cNvPr id="10" name="右箭头 6"/>
          <p:cNvSpPr/>
          <p:nvPr/>
        </p:nvSpPr>
        <p:spPr bwMode="auto">
          <a:xfrm rot="19885052">
            <a:off x="2405112" y="3204573"/>
            <a:ext cx="1867538" cy="1132588"/>
          </a:xfrm>
          <a:custGeom>
            <a:avLst/>
            <a:gdLst>
              <a:gd name="connsiteX0" fmla="*/ 0 w 648072"/>
              <a:gd name="connsiteY0" fmla="*/ 270030 h 1080120"/>
              <a:gd name="connsiteX1" fmla="*/ 235133 w 648072"/>
              <a:gd name="connsiteY1" fmla="*/ 270030 h 1080120"/>
              <a:gd name="connsiteX2" fmla="*/ 235133 w 648072"/>
              <a:gd name="connsiteY2" fmla="*/ 0 h 1080120"/>
              <a:gd name="connsiteX3" fmla="*/ 648072 w 648072"/>
              <a:gd name="connsiteY3" fmla="*/ 540060 h 1080120"/>
              <a:gd name="connsiteX4" fmla="*/ 235133 w 648072"/>
              <a:gd name="connsiteY4" fmla="*/ 1080120 h 1080120"/>
              <a:gd name="connsiteX5" fmla="*/ 235133 w 648072"/>
              <a:gd name="connsiteY5" fmla="*/ 810090 h 1080120"/>
              <a:gd name="connsiteX6" fmla="*/ 0 w 648072"/>
              <a:gd name="connsiteY6" fmla="*/ 810090 h 1080120"/>
              <a:gd name="connsiteX7" fmla="*/ 0 w 648072"/>
              <a:gd name="connsiteY7" fmla="*/ 270030 h 1080120"/>
              <a:gd name="connsiteX0" fmla="*/ 0 w 1638388"/>
              <a:gd name="connsiteY0" fmla="*/ 270030 h 1080120"/>
              <a:gd name="connsiteX1" fmla="*/ 235133 w 1638388"/>
              <a:gd name="connsiteY1" fmla="*/ 270030 h 1080120"/>
              <a:gd name="connsiteX2" fmla="*/ 235133 w 1638388"/>
              <a:gd name="connsiteY2" fmla="*/ 0 h 1080120"/>
              <a:gd name="connsiteX3" fmla="*/ 1638388 w 1638388"/>
              <a:gd name="connsiteY3" fmla="*/ 660191 h 1080120"/>
              <a:gd name="connsiteX4" fmla="*/ 235133 w 1638388"/>
              <a:gd name="connsiteY4" fmla="*/ 1080120 h 1080120"/>
              <a:gd name="connsiteX5" fmla="*/ 235133 w 1638388"/>
              <a:gd name="connsiteY5" fmla="*/ 810090 h 1080120"/>
              <a:gd name="connsiteX6" fmla="*/ 0 w 1638388"/>
              <a:gd name="connsiteY6" fmla="*/ 810090 h 1080120"/>
              <a:gd name="connsiteX7" fmla="*/ 0 w 1638388"/>
              <a:gd name="connsiteY7" fmla="*/ 270030 h 1080120"/>
              <a:gd name="connsiteX0" fmla="*/ 0 w 1638388"/>
              <a:gd name="connsiteY0" fmla="*/ 270030 h 1019127"/>
              <a:gd name="connsiteX1" fmla="*/ 235133 w 1638388"/>
              <a:gd name="connsiteY1" fmla="*/ 270030 h 1019127"/>
              <a:gd name="connsiteX2" fmla="*/ 235133 w 1638388"/>
              <a:gd name="connsiteY2" fmla="*/ 0 h 1019127"/>
              <a:gd name="connsiteX3" fmla="*/ 1638388 w 1638388"/>
              <a:gd name="connsiteY3" fmla="*/ 660191 h 1019127"/>
              <a:gd name="connsiteX4" fmla="*/ 601002 w 1638388"/>
              <a:gd name="connsiteY4" fmla="*/ 1019127 h 1019127"/>
              <a:gd name="connsiteX5" fmla="*/ 235133 w 1638388"/>
              <a:gd name="connsiteY5" fmla="*/ 810090 h 1019127"/>
              <a:gd name="connsiteX6" fmla="*/ 0 w 1638388"/>
              <a:gd name="connsiteY6" fmla="*/ 810090 h 1019127"/>
              <a:gd name="connsiteX7" fmla="*/ 0 w 1638388"/>
              <a:gd name="connsiteY7" fmla="*/ 270030 h 1019127"/>
              <a:gd name="connsiteX0" fmla="*/ 0 w 1638388"/>
              <a:gd name="connsiteY0" fmla="*/ 505071 h 1254168"/>
              <a:gd name="connsiteX1" fmla="*/ 235133 w 1638388"/>
              <a:gd name="connsiteY1" fmla="*/ 505071 h 1254168"/>
              <a:gd name="connsiteX2" fmla="*/ 16087 w 1638388"/>
              <a:gd name="connsiteY2" fmla="*/ 0 h 1254168"/>
              <a:gd name="connsiteX3" fmla="*/ 1638388 w 1638388"/>
              <a:gd name="connsiteY3" fmla="*/ 895232 h 1254168"/>
              <a:gd name="connsiteX4" fmla="*/ 601002 w 1638388"/>
              <a:gd name="connsiteY4" fmla="*/ 1254168 h 1254168"/>
              <a:gd name="connsiteX5" fmla="*/ 235133 w 1638388"/>
              <a:gd name="connsiteY5" fmla="*/ 1045131 h 1254168"/>
              <a:gd name="connsiteX6" fmla="*/ 0 w 1638388"/>
              <a:gd name="connsiteY6" fmla="*/ 1045131 h 1254168"/>
              <a:gd name="connsiteX7" fmla="*/ 0 w 1638388"/>
              <a:gd name="connsiteY7" fmla="*/ 505071 h 1254168"/>
              <a:gd name="connsiteX0" fmla="*/ 0 w 1638388"/>
              <a:gd name="connsiteY0" fmla="*/ 396626 h 1145723"/>
              <a:gd name="connsiteX1" fmla="*/ 235133 w 1638388"/>
              <a:gd name="connsiteY1" fmla="*/ 396626 h 1145723"/>
              <a:gd name="connsiteX2" fmla="*/ 29316 w 1638388"/>
              <a:gd name="connsiteY2" fmla="*/ 0 h 1145723"/>
              <a:gd name="connsiteX3" fmla="*/ 1638388 w 1638388"/>
              <a:gd name="connsiteY3" fmla="*/ 786787 h 1145723"/>
              <a:gd name="connsiteX4" fmla="*/ 601002 w 1638388"/>
              <a:gd name="connsiteY4" fmla="*/ 1145723 h 1145723"/>
              <a:gd name="connsiteX5" fmla="*/ 235133 w 1638388"/>
              <a:gd name="connsiteY5" fmla="*/ 936686 h 1145723"/>
              <a:gd name="connsiteX6" fmla="*/ 0 w 1638388"/>
              <a:gd name="connsiteY6" fmla="*/ 936686 h 1145723"/>
              <a:gd name="connsiteX7" fmla="*/ 0 w 1638388"/>
              <a:gd name="connsiteY7" fmla="*/ 39662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427720 w 1830975"/>
              <a:gd name="connsiteY5" fmla="*/ 936686 h 1145723"/>
              <a:gd name="connsiteX6" fmla="*/ 192587 w 1830975"/>
              <a:gd name="connsiteY6" fmla="*/ 936686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427720 w 1830975"/>
              <a:gd name="connsiteY5" fmla="*/ 936686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555394 w 1830975"/>
              <a:gd name="connsiteY5" fmla="*/ 861619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1230 w 1830975"/>
              <a:gd name="connsiteY5" fmla="*/ 767325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8384 w 1830975"/>
              <a:gd name="connsiteY5" fmla="*/ 886922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8384 w 1830975"/>
              <a:gd name="connsiteY5" fmla="*/ 886922 h 1145723"/>
              <a:gd name="connsiteX6" fmla="*/ 230042 w 1830975"/>
              <a:gd name="connsiteY6" fmla="*/ 841393 h 1145723"/>
              <a:gd name="connsiteX7" fmla="*/ 0 w 1830975"/>
              <a:gd name="connsiteY7" fmla="*/ 378476 h 1145723"/>
              <a:gd name="connsiteX0" fmla="*/ 0 w 1830975"/>
              <a:gd name="connsiteY0" fmla="*/ 378476 h 1132572"/>
              <a:gd name="connsiteX1" fmla="*/ 427720 w 1830975"/>
              <a:gd name="connsiteY1" fmla="*/ 396626 h 1132572"/>
              <a:gd name="connsiteX2" fmla="*/ 221903 w 1830975"/>
              <a:gd name="connsiteY2" fmla="*/ 0 h 1132572"/>
              <a:gd name="connsiteX3" fmla="*/ 1830975 w 1830975"/>
              <a:gd name="connsiteY3" fmla="*/ 786787 h 1132572"/>
              <a:gd name="connsiteX4" fmla="*/ 742904 w 1830975"/>
              <a:gd name="connsiteY4" fmla="*/ 1132572 h 1132572"/>
              <a:gd name="connsiteX5" fmla="*/ 628384 w 1830975"/>
              <a:gd name="connsiteY5" fmla="*/ 886922 h 1132572"/>
              <a:gd name="connsiteX6" fmla="*/ 230042 w 1830975"/>
              <a:gd name="connsiteY6" fmla="*/ 841393 h 1132572"/>
              <a:gd name="connsiteX7" fmla="*/ 0 w 1830975"/>
              <a:gd name="connsiteY7" fmla="*/ 378476 h 1132572"/>
              <a:gd name="connsiteX0" fmla="*/ 0 w 1830975"/>
              <a:gd name="connsiteY0" fmla="*/ 378476 h 1132572"/>
              <a:gd name="connsiteX1" fmla="*/ 401340 w 1830975"/>
              <a:gd name="connsiteY1" fmla="*/ 338866 h 1132572"/>
              <a:gd name="connsiteX2" fmla="*/ 221903 w 1830975"/>
              <a:gd name="connsiteY2" fmla="*/ 0 h 1132572"/>
              <a:gd name="connsiteX3" fmla="*/ 1830975 w 1830975"/>
              <a:gd name="connsiteY3" fmla="*/ 786787 h 1132572"/>
              <a:gd name="connsiteX4" fmla="*/ 742904 w 1830975"/>
              <a:gd name="connsiteY4" fmla="*/ 1132572 h 1132572"/>
              <a:gd name="connsiteX5" fmla="*/ 628384 w 1830975"/>
              <a:gd name="connsiteY5" fmla="*/ 886922 h 1132572"/>
              <a:gd name="connsiteX6" fmla="*/ 230042 w 1830975"/>
              <a:gd name="connsiteY6" fmla="*/ 841393 h 1132572"/>
              <a:gd name="connsiteX7" fmla="*/ 0 w 1830975"/>
              <a:gd name="connsiteY7" fmla="*/ 378476 h 1132572"/>
              <a:gd name="connsiteX0" fmla="*/ 0 w 1893812"/>
              <a:gd name="connsiteY0" fmla="*/ 387629 h 1132572"/>
              <a:gd name="connsiteX1" fmla="*/ 464177 w 1893812"/>
              <a:gd name="connsiteY1" fmla="*/ 33886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1221 w 1893812"/>
              <a:gd name="connsiteY5" fmla="*/ 886922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1221 w 1893812"/>
              <a:gd name="connsiteY5" fmla="*/ 886922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705372 w 1893812"/>
              <a:gd name="connsiteY5" fmla="*/ 807856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720600 w 1893812"/>
              <a:gd name="connsiteY5" fmla="*/ 859541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8295 w 1893812"/>
              <a:gd name="connsiteY5" fmla="*/ 847389 h 1132572"/>
              <a:gd name="connsiteX6" fmla="*/ 292879 w 1893812"/>
              <a:gd name="connsiteY6" fmla="*/ 841393 h 1132572"/>
              <a:gd name="connsiteX7" fmla="*/ 0 w 1893812"/>
              <a:gd name="connsiteY7" fmla="*/ 387629 h 1132572"/>
              <a:gd name="connsiteX0" fmla="*/ 0 w 1874585"/>
              <a:gd name="connsiteY0" fmla="*/ 325792 h 1132572"/>
              <a:gd name="connsiteX1" fmla="*/ 443950 w 1874585"/>
              <a:gd name="connsiteY1" fmla="*/ 367246 h 1132572"/>
              <a:gd name="connsiteX2" fmla="*/ 265513 w 1874585"/>
              <a:gd name="connsiteY2" fmla="*/ 0 h 1132572"/>
              <a:gd name="connsiteX3" fmla="*/ 1874585 w 1874585"/>
              <a:gd name="connsiteY3" fmla="*/ 786787 h 1132572"/>
              <a:gd name="connsiteX4" fmla="*/ 786514 w 1874585"/>
              <a:gd name="connsiteY4" fmla="*/ 1132572 h 1132572"/>
              <a:gd name="connsiteX5" fmla="*/ 679068 w 1874585"/>
              <a:gd name="connsiteY5" fmla="*/ 847389 h 1132572"/>
              <a:gd name="connsiteX6" fmla="*/ 273652 w 1874585"/>
              <a:gd name="connsiteY6" fmla="*/ 841393 h 1132572"/>
              <a:gd name="connsiteX7" fmla="*/ 0 w 1874585"/>
              <a:gd name="connsiteY7" fmla="*/ 325792 h 1132572"/>
              <a:gd name="connsiteX0" fmla="*/ 0 w 1874585"/>
              <a:gd name="connsiteY0" fmla="*/ 325792 h 1132572"/>
              <a:gd name="connsiteX1" fmla="*/ 443950 w 1874585"/>
              <a:gd name="connsiteY1" fmla="*/ 367246 h 1132572"/>
              <a:gd name="connsiteX2" fmla="*/ 265513 w 1874585"/>
              <a:gd name="connsiteY2" fmla="*/ 0 h 1132572"/>
              <a:gd name="connsiteX3" fmla="*/ 1874585 w 1874585"/>
              <a:gd name="connsiteY3" fmla="*/ 786787 h 1132572"/>
              <a:gd name="connsiteX4" fmla="*/ 786514 w 1874585"/>
              <a:gd name="connsiteY4" fmla="*/ 1132572 h 1132572"/>
              <a:gd name="connsiteX5" fmla="*/ 654764 w 1874585"/>
              <a:gd name="connsiteY5" fmla="*/ 891998 h 1132572"/>
              <a:gd name="connsiteX6" fmla="*/ 273652 w 1874585"/>
              <a:gd name="connsiteY6" fmla="*/ 841393 h 1132572"/>
              <a:gd name="connsiteX7" fmla="*/ 0 w 1874585"/>
              <a:gd name="connsiteY7" fmla="*/ 325792 h 1132572"/>
              <a:gd name="connsiteX0" fmla="*/ 0 w 1867510"/>
              <a:gd name="connsiteY0" fmla="*/ 325792 h 1132572"/>
              <a:gd name="connsiteX1" fmla="*/ 443950 w 1867510"/>
              <a:gd name="connsiteY1" fmla="*/ 367246 h 1132572"/>
              <a:gd name="connsiteX2" fmla="*/ 265513 w 1867510"/>
              <a:gd name="connsiteY2" fmla="*/ 0 h 1132572"/>
              <a:gd name="connsiteX3" fmla="*/ 1867510 w 1867510"/>
              <a:gd name="connsiteY3" fmla="*/ 826319 h 1132572"/>
              <a:gd name="connsiteX4" fmla="*/ 786514 w 1867510"/>
              <a:gd name="connsiteY4" fmla="*/ 1132572 h 1132572"/>
              <a:gd name="connsiteX5" fmla="*/ 654764 w 1867510"/>
              <a:gd name="connsiteY5" fmla="*/ 891998 h 1132572"/>
              <a:gd name="connsiteX6" fmla="*/ 273652 w 1867510"/>
              <a:gd name="connsiteY6" fmla="*/ 841393 h 1132572"/>
              <a:gd name="connsiteX7" fmla="*/ 0 w 1867510"/>
              <a:gd name="connsiteY7" fmla="*/ 325792 h 113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7510" h="1132572">
                <a:moveTo>
                  <a:pt x="0" y="325792"/>
                </a:moveTo>
                <a:lnTo>
                  <a:pt x="443950" y="367246"/>
                </a:lnTo>
                <a:lnTo>
                  <a:pt x="265513" y="0"/>
                </a:lnTo>
                <a:lnTo>
                  <a:pt x="1867510" y="826319"/>
                </a:lnTo>
                <a:lnTo>
                  <a:pt x="786514" y="1132572"/>
                </a:lnTo>
                <a:lnTo>
                  <a:pt x="654764" y="891998"/>
                </a:lnTo>
                <a:lnTo>
                  <a:pt x="273652" y="841393"/>
                </a:lnTo>
                <a:lnTo>
                  <a:pt x="0" y="325792"/>
                </a:lnTo>
                <a:close/>
              </a:path>
            </a:pathLst>
          </a:custGeom>
          <a:solidFill>
            <a:srgbClr val="476EA5"/>
          </a:solidFill>
          <a:ln w="9525">
            <a:noFill/>
            <a:round/>
            <a:headEnd/>
            <a:tailEnd/>
          </a:ln>
          <a:scene3d>
            <a:camera prst="legacyObliqueBottom"/>
            <a:lightRig rig="legacyFlat3" dir="b"/>
          </a:scene3d>
          <a:sp3d extrusionH="227000" prstMaterial="legacyMatte">
            <a:bevelT w="13500" h="13970" prst="angle"/>
            <a:bevelB w="13500" h="13500" prst="angle"/>
            <a:extrusionClr>
              <a:srgbClr val="DDDDDD"/>
            </a:extrusionClr>
          </a:sp3d>
        </p:spPr>
        <p:txBody>
          <a:bodyPr>
            <a:flatTx/>
          </a:bodyPr>
          <a:lstStyle/>
          <a:p>
            <a:pPr>
              <a:defRPr/>
            </a:pPr>
            <a:endParaRPr lang="zh-CN" altLang="en-US" kern="0" dirty="0">
              <a:solidFill>
                <a:sysClr val="windowText" lastClr="000000"/>
              </a:solidFill>
              <a:latin typeface="微软雅黑" pitchFamily="34" charset="-122"/>
              <a:ea typeface="微软雅黑" pitchFamily="34" charset="-122"/>
            </a:endParaRPr>
          </a:p>
        </p:txBody>
      </p:sp>
      <p:sp>
        <p:nvSpPr>
          <p:cNvPr id="11" name="右箭头 6"/>
          <p:cNvSpPr/>
          <p:nvPr/>
        </p:nvSpPr>
        <p:spPr bwMode="auto">
          <a:xfrm rot="1714948" flipH="1">
            <a:off x="5047662" y="3204573"/>
            <a:ext cx="1867538" cy="1132588"/>
          </a:xfrm>
          <a:custGeom>
            <a:avLst/>
            <a:gdLst>
              <a:gd name="connsiteX0" fmla="*/ 0 w 648072"/>
              <a:gd name="connsiteY0" fmla="*/ 270030 h 1080120"/>
              <a:gd name="connsiteX1" fmla="*/ 235133 w 648072"/>
              <a:gd name="connsiteY1" fmla="*/ 270030 h 1080120"/>
              <a:gd name="connsiteX2" fmla="*/ 235133 w 648072"/>
              <a:gd name="connsiteY2" fmla="*/ 0 h 1080120"/>
              <a:gd name="connsiteX3" fmla="*/ 648072 w 648072"/>
              <a:gd name="connsiteY3" fmla="*/ 540060 h 1080120"/>
              <a:gd name="connsiteX4" fmla="*/ 235133 w 648072"/>
              <a:gd name="connsiteY4" fmla="*/ 1080120 h 1080120"/>
              <a:gd name="connsiteX5" fmla="*/ 235133 w 648072"/>
              <a:gd name="connsiteY5" fmla="*/ 810090 h 1080120"/>
              <a:gd name="connsiteX6" fmla="*/ 0 w 648072"/>
              <a:gd name="connsiteY6" fmla="*/ 810090 h 1080120"/>
              <a:gd name="connsiteX7" fmla="*/ 0 w 648072"/>
              <a:gd name="connsiteY7" fmla="*/ 270030 h 1080120"/>
              <a:gd name="connsiteX0" fmla="*/ 0 w 1638388"/>
              <a:gd name="connsiteY0" fmla="*/ 270030 h 1080120"/>
              <a:gd name="connsiteX1" fmla="*/ 235133 w 1638388"/>
              <a:gd name="connsiteY1" fmla="*/ 270030 h 1080120"/>
              <a:gd name="connsiteX2" fmla="*/ 235133 w 1638388"/>
              <a:gd name="connsiteY2" fmla="*/ 0 h 1080120"/>
              <a:gd name="connsiteX3" fmla="*/ 1638388 w 1638388"/>
              <a:gd name="connsiteY3" fmla="*/ 660191 h 1080120"/>
              <a:gd name="connsiteX4" fmla="*/ 235133 w 1638388"/>
              <a:gd name="connsiteY4" fmla="*/ 1080120 h 1080120"/>
              <a:gd name="connsiteX5" fmla="*/ 235133 w 1638388"/>
              <a:gd name="connsiteY5" fmla="*/ 810090 h 1080120"/>
              <a:gd name="connsiteX6" fmla="*/ 0 w 1638388"/>
              <a:gd name="connsiteY6" fmla="*/ 810090 h 1080120"/>
              <a:gd name="connsiteX7" fmla="*/ 0 w 1638388"/>
              <a:gd name="connsiteY7" fmla="*/ 270030 h 1080120"/>
              <a:gd name="connsiteX0" fmla="*/ 0 w 1638388"/>
              <a:gd name="connsiteY0" fmla="*/ 270030 h 1019127"/>
              <a:gd name="connsiteX1" fmla="*/ 235133 w 1638388"/>
              <a:gd name="connsiteY1" fmla="*/ 270030 h 1019127"/>
              <a:gd name="connsiteX2" fmla="*/ 235133 w 1638388"/>
              <a:gd name="connsiteY2" fmla="*/ 0 h 1019127"/>
              <a:gd name="connsiteX3" fmla="*/ 1638388 w 1638388"/>
              <a:gd name="connsiteY3" fmla="*/ 660191 h 1019127"/>
              <a:gd name="connsiteX4" fmla="*/ 601002 w 1638388"/>
              <a:gd name="connsiteY4" fmla="*/ 1019127 h 1019127"/>
              <a:gd name="connsiteX5" fmla="*/ 235133 w 1638388"/>
              <a:gd name="connsiteY5" fmla="*/ 810090 h 1019127"/>
              <a:gd name="connsiteX6" fmla="*/ 0 w 1638388"/>
              <a:gd name="connsiteY6" fmla="*/ 810090 h 1019127"/>
              <a:gd name="connsiteX7" fmla="*/ 0 w 1638388"/>
              <a:gd name="connsiteY7" fmla="*/ 270030 h 1019127"/>
              <a:gd name="connsiteX0" fmla="*/ 0 w 1638388"/>
              <a:gd name="connsiteY0" fmla="*/ 505071 h 1254168"/>
              <a:gd name="connsiteX1" fmla="*/ 235133 w 1638388"/>
              <a:gd name="connsiteY1" fmla="*/ 505071 h 1254168"/>
              <a:gd name="connsiteX2" fmla="*/ 16087 w 1638388"/>
              <a:gd name="connsiteY2" fmla="*/ 0 h 1254168"/>
              <a:gd name="connsiteX3" fmla="*/ 1638388 w 1638388"/>
              <a:gd name="connsiteY3" fmla="*/ 895232 h 1254168"/>
              <a:gd name="connsiteX4" fmla="*/ 601002 w 1638388"/>
              <a:gd name="connsiteY4" fmla="*/ 1254168 h 1254168"/>
              <a:gd name="connsiteX5" fmla="*/ 235133 w 1638388"/>
              <a:gd name="connsiteY5" fmla="*/ 1045131 h 1254168"/>
              <a:gd name="connsiteX6" fmla="*/ 0 w 1638388"/>
              <a:gd name="connsiteY6" fmla="*/ 1045131 h 1254168"/>
              <a:gd name="connsiteX7" fmla="*/ 0 w 1638388"/>
              <a:gd name="connsiteY7" fmla="*/ 505071 h 1254168"/>
              <a:gd name="connsiteX0" fmla="*/ 0 w 1638388"/>
              <a:gd name="connsiteY0" fmla="*/ 396626 h 1145723"/>
              <a:gd name="connsiteX1" fmla="*/ 235133 w 1638388"/>
              <a:gd name="connsiteY1" fmla="*/ 396626 h 1145723"/>
              <a:gd name="connsiteX2" fmla="*/ 29316 w 1638388"/>
              <a:gd name="connsiteY2" fmla="*/ 0 h 1145723"/>
              <a:gd name="connsiteX3" fmla="*/ 1638388 w 1638388"/>
              <a:gd name="connsiteY3" fmla="*/ 786787 h 1145723"/>
              <a:gd name="connsiteX4" fmla="*/ 601002 w 1638388"/>
              <a:gd name="connsiteY4" fmla="*/ 1145723 h 1145723"/>
              <a:gd name="connsiteX5" fmla="*/ 235133 w 1638388"/>
              <a:gd name="connsiteY5" fmla="*/ 936686 h 1145723"/>
              <a:gd name="connsiteX6" fmla="*/ 0 w 1638388"/>
              <a:gd name="connsiteY6" fmla="*/ 936686 h 1145723"/>
              <a:gd name="connsiteX7" fmla="*/ 0 w 1638388"/>
              <a:gd name="connsiteY7" fmla="*/ 39662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427720 w 1830975"/>
              <a:gd name="connsiteY5" fmla="*/ 936686 h 1145723"/>
              <a:gd name="connsiteX6" fmla="*/ 192587 w 1830975"/>
              <a:gd name="connsiteY6" fmla="*/ 936686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427720 w 1830975"/>
              <a:gd name="connsiteY5" fmla="*/ 936686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555394 w 1830975"/>
              <a:gd name="connsiteY5" fmla="*/ 861619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1230 w 1830975"/>
              <a:gd name="connsiteY5" fmla="*/ 767325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8384 w 1830975"/>
              <a:gd name="connsiteY5" fmla="*/ 886922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8384 w 1830975"/>
              <a:gd name="connsiteY5" fmla="*/ 886922 h 1145723"/>
              <a:gd name="connsiteX6" fmla="*/ 230042 w 1830975"/>
              <a:gd name="connsiteY6" fmla="*/ 841393 h 1145723"/>
              <a:gd name="connsiteX7" fmla="*/ 0 w 1830975"/>
              <a:gd name="connsiteY7" fmla="*/ 378476 h 1145723"/>
              <a:gd name="connsiteX0" fmla="*/ 0 w 1830975"/>
              <a:gd name="connsiteY0" fmla="*/ 378476 h 1132572"/>
              <a:gd name="connsiteX1" fmla="*/ 427720 w 1830975"/>
              <a:gd name="connsiteY1" fmla="*/ 396626 h 1132572"/>
              <a:gd name="connsiteX2" fmla="*/ 221903 w 1830975"/>
              <a:gd name="connsiteY2" fmla="*/ 0 h 1132572"/>
              <a:gd name="connsiteX3" fmla="*/ 1830975 w 1830975"/>
              <a:gd name="connsiteY3" fmla="*/ 786787 h 1132572"/>
              <a:gd name="connsiteX4" fmla="*/ 742904 w 1830975"/>
              <a:gd name="connsiteY4" fmla="*/ 1132572 h 1132572"/>
              <a:gd name="connsiteX5" fmla="*/ 628384 w 1830975"/>
              <a:gd name="connsiteY5" fmla="*/ 886922 h 1132572"/>
              <a:gd name="connsiteX6" fmla="*/ 230042 w 1830975"/>
              <a:gd name="connsiteY6" fmla="*/ 841393 h 1132572"/>
              <a:gd name="connsiteX7" fmla="*/ 0 w 1830975"/>
              <a:gd name="connsiteY7" fmla="*/ 378476 h 1132572"/>
              <a:gd name="connsiteX0" fmla="*/ 0 w 1830975"/>
              <a:gd name="connsiteY0" fmla="*/ 378476 h 1132572"/>
              <a:gd name="connsiteX1" fmla="*/ 401340 w 1830975"/>
              <a:gd name="connsiteY1" fmla="*/ 338866 h 1132572"/>
              <a:gd name="connsiteX2" fmla="*/ 221903 w 1830975"/>
              <a:gd name="connsiteY2" fmla="*/ 0 h 1132572"/>
              <a:gd name="connsiteX3" fmla="*/ 1830975 w 1830975"/>
              <a:gd name="connsiteY3" fmla="*/ 786787 h 1132572"/>
              <a:gd name="connsiteX4" fmla="*/ 742904 w 1830975"/>
              <a:gd name="connsiteY4" fmla="*/ 1132572 h 1132572"/>
              <a:gd name="connsiteX5" fmla="*/ 628384 w 1830975"/>
              <a:gd name="connsiteY5" fmla="*/ 886922 h 1132572"/>
              <a:gd name="connsiteX6" fmla="*/ 230042 w 1830975"/>
              <a:gd name="connsiteY6" fmla="*/ 841393 h 1132572"/>
              <a:gd name="connsiteX7" fmla="*/ 0 w 1830975"/>
              <a:gd name="connsiteY7" fmla="*/ 378476 h 1132572"/>
              <a:gd name="connsiteX0" fmla="*/ 0 w 1893812"/>
              <a:gd name="connsiteY0" fmla="*/ 387629 h 1132572"/>
              <a:gd name="connsiteX1" fmla="*/ 464177 w 1893812"/>
              <a:gd name="connsiteY1" fmla="*/ 33886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1221 w 1893812"/>
              <a:gd name="connsiteY5" fmla="*/ 886922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1221 w 1893812"/>
              <a:gd name="connsiteY5" fmla="*/ 886922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705372 w 1893812"/>
              <a:gd name="connsiteY5" fmla="*/ 807856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720600 w 1893812"/>
              <a:gd name="connsiteY5" fmla="*/ 859541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8295 w 1893812"/>
              <a:gd name="connsiteY5" fmla="*/ 847389 h 1132572"/>
              <a:gd name="connsiteX6" fmla="*/ 292879 w 1893812"/>
              <a:gd name="connsiteY6" fmla="*/ 841393 h 1132572"/>
              <a:gd name="connsiteX7" fmla="*/ 0 w 1893812"/>
              <a:gd name="connsiteY7" fmla="*/ 387629 h 1132572"/>
              <a:gd name="connsiteX0" fmla="*/ 0 w 1874585"/>
              <a:gd name="connsiteY0" fmla="*/ 325792 h 1132572"/>
              <a:gd name="connsiteX1" fmla="*/ 443950 w 1874585"/>
              <a:gd name="connsiteY1" fmla="*/ 367246 h 1132572"/>
              <a:gd name="connsiteX2" fmla="*/ 265513 w 1874585"/>
              <a:gd name="connsiteY2" fmla="*/ 0 h 1132572"/>
              <a:gd name="connsiteX3" fmla="*/ 1874585 w 1874585"/>
              <a:gd name="connsiteY3" fmla="*/ 786787 h 1132572"/>
              <a:gd name="connsiteX4" fmla="*/ 786514 w 1874585"/>
              <a:gd name="connsiteY4" fmla="*/ 1132572 h 1132572"/>
              <a:gd name="connsiteX5" fmla="*/ 679068 w 1874585"/>
              <a:gd name="connsiteY5" fmla="*/ 847389 h 1132572"/>
              <a:gd name="connsiteX6" fmla="*/ 273652 w 1874585"/>
              <a:gd name="connsiteY6" fmla="*/ 841393 h 1132572"/>
              <a:gd name="connsiteX7" fmla="*/ 0 w 1874585"/>
              <a:gd name="connsiteY7" fmla="*/ 325792 h 1132572"/>
              <a:gd name="connsiteX0" fmla="*/ 0 w 1874585"/>
              <a:gd name="connsiteY0" fmla="*/ 325792 h 1132572"/>
              <a:gd name="connsiteX1" fmla="*/ 443950 w 1874585"/>
              <a:gd name="connsiteY1" fmla="*/ 367246 h 1132572"/>
              <a:gd name="connsiteX2" fmla="*/ 265513 w 1874585"/>
              <a:gd name="connsiteY2" fmla="*/ 0 h 1132572"/>
              <a:gd name="connsiteX3" fmla="*/ 1874585 w 1874585"/>
              <a:gd name="connsiteY3" fmla="*/ 786787 h 1132572"/>
              <a:gd name="connsiteX4" fmla="*/ 786514 w 1874585"/>
              <a:gd name="connsiteY4" fmla="*/ 1132572 h 1132572"/>
              <a:gd name="connsiteX5" fmla="*/ 654764 w 1874585"/>
              <a:gd name="connsiteY5" fmla="*/ 891998 h 1132572"/>
              <a:gd name="connsiteX6" fmla="*/ 273652 w 1874585"/>
              <a:gd name="connsiteY6" fmla="*/ 841393 h 1132572"/>
              <a:gd name="connsiteX7" fmla="*/ 0 w 1874585"/>
              <a:gd name="connsiteY7" fmla="*/ 325792 h 1132572"/>
              <a:gd name="connsiteX0" fmla="*/ 0 w 1867510"/>
              <a:gd name="connsiteY0" fmla="*/ 325792 h 1132572"/>
              <a:gd name="connsiteX1" fmla="*/ 443950 w 1867510"/>
              <a:gd name="connsiteY1" fmla="*/ 367246 h 1132572"/>
              <a:gd name="connsiteX2" fmla="*/ 265513 w 1867510"/>
              <a:gd name="connsiteY2" fmla="*/ 0 h 1132572"/>
              <a:gd name="connsiteX3" fmla="*/ 1867510 w 1867510"/>
              <a:gd name="connsiteY3" fmla="*/ 826319 h 1132572"/>
              <a:gd name="connsiteX4" fmla="*/ 786514 w 1867510"/>
              <a:gd name="connsiteY4" fmla="*/ 1132572 h 1132572"/>
              <a:gd name="connsiteX5" fmla="*/ 654764 w 1867510"/>
              <a:gd name="connsiteY5" fmla="*/ 891998 h 1132572"/>
              <a:gd name="connsiteX6" fmla="*/ 273652 w 1867510"/>
              <a:gd name="connsiteY6" fmla="*/ 841393 h 1132572"/>
              <a:gd name="connsiteX7" fmla="*/ 0 w 1867510"/>
              <a:gd name="connsiteY7" fmla="*/ 325792 h 113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7510" h="1132572">
                <a:moveTo>
                  <a:pt x="0" y="325792"/>
                </a:moveTo>
                <a:lnTo>
                  <a:pt x="443950" y="367246"/>
                </a:lnTo>
                <a:lnTo>
                  <a:pt x="265513" y="0"/>
                </a:lnTo>
                <a:lnTo>
                  <a:pt x="1867510" y="826319"/>
                </a:lnTo>
                <a:lnTo>
                  <a:pt x="786514" y="1132572"/>
                </a:lnTo>
                <a:lnTo>
                  <a:pt x="654764" y="891998"/>
                </a:lnTo>
                <a:lnTo>
                  <a:pt x="273652" y="841393"/>
                </a:lnTo>
                <a:lnTo>
                  <a:pt x="0" y="325792"/>
                </a:lnTo>
                <a:close/>
              </a:path>
            </a:pathLst>
          </a:custGeom>
          <a:solidFill>
            <a:srgbClr val="E17826"/>
          </a:solidFill>
          <a:ln w="9525">
            <a:noFill/>
            <a:round/>
            <a:headEnd/>
            <a:tailEnd/>
          </a:ln>
          <a:scene3d>
            <a:camera prst="legacyObliqueBottom"/>
            <a:lightRig rig="legacyFlat3" dir="b"/>
          </a:scene3d>
          <a:sp3d extrusionH="227000" prstMaterial="legacyMatte">
            <a:bevelT w="13500" h="13970" prst="angle"/>
            <a:bevelB w="13500" h="13500" prst="angle"/>
            <a:extrusionClr>
              <a:srgbClr val="DDDDDD"/>
            </a:extrusionClr>
          </a:sp3d>
        </p:spPr>
        <p:txBody>
          <a:bodyPr>
            <a:flatTx/>
          </a:bodyPr>
          <a:lstStyle/>
          <a:p>
            <a:pPr>
              <a:defRPr/>
            </a:pPr>
            <a:endParaRPr lang="zh-CN" altLang="en-US" kern="0" dirty="0">
              <a:solidFill>
                <a:sysClr val="windowText" lastClr="000000"/>
              </a:solidFill>
              <a:latin typeface="微软雅黑" pitchFamily="34" charset="-122"/>
              <a:ea typeface="微软雅黑" pitchFamily="34" charset="-122"/>
            </a:endParaRPr>
          </a:p>
        </p:txBody>
      </p:sp>
      <p:sp>
        <p:nvSpPr>
          <p:cNvPr id="12" name="右箭头 6"/>
          <p:cNvSpPr/>
          <p:nvPr/>
        </p:nvSpPr>
        <p:spPr bwMode="auto">
          <a:xfrm rot="1714948" flipV="1">
            <a:off x="2405112" y="2000086"/>
            <a:ext cx="1867538" cy="1132588"/>
          </a:xfrm>
          <a:custGeom>
            <a:avLst/>
            <a:gdLst>
              <a:gd name="connsiteX0" fmla="*/ 0 w 648072"/>
              <a:gd name="connsiteY0" fmla="*/ 270030 h 1080120"/>
              <a:gd name="connsiteX1" fmla="*/ 235133 w 648072"/>
              <a:gd name="connsiteY1" fmla="*/ 270030 h 1080120"/>
              <a:gd name="connsiteX2" fmla="*/ 235133 w 648072"/>
              <a:gd name="connsiteY2" fmla="*/ 0 h 1080120"/>
              <a:gd name="connsiteX3" fmla="*/ 648072 w 648072"/>
              <a:gd name="connsiteY3" fmla="*/ 540060 h 1080120"/>
              <a:gd name="connsiteX4" fmla="*/ 235133 w 648072"/>
              <a:gd name="connsiteY4" fmla="*/ 1080120 h 1080120"/>
              <a:gd name="connsiteX5" fmla="*/ 235133 w 648072"/>
              <a:gd name="connsiteY5" fmla="*/ 810090 h 1080120"/>
              <a:gd name="connsiteX6" fmla="*/ 0 w 648072"/>
              <a:gd name="connsiteY6" fmla="*/ 810090 h 1080120"/>
              <a:gd name="connsiteX7" fmla="*/ 0 w 648072"/>
              <a:gd name="connsiteY7" fmla="*/ 270030 h 1080120"/>
              <a:gd name="connsiteX0" fmla="*/ 0 w 1638388"/>
              <a:gd name="connsiteY0" fmla="*/ 270030 h 1080120"/>
              <a:gd name="connsiteX1" fmla="*/ 235133 w 1638388"/>
              <a:gd name="connsiteY1" fmla="*/ 270030 h 1080120"/>
              <a:gd name="connsiteX2" fmla="*/ 235133 w 1638388"/>
              <a:gd name="connsiteY2" fmla="*/ 0 h 1080120"/>
              <a:gd name="connsiteX3" fmla="*/ 1638388 w 1638388"/>
              <a:gd name="connsiteY3" fmla="*/ 660191 h 1080120"/>
              <a:gd name="connsiteX4" fmla="*/ 235133 w 1638388"/>
              <a:gd name="connsiteY4" fmla="*/ 1080120 h 1080120"/>
              <a:gd name="connsiteX5" fmla="*/ 235133 w 1638388"/>
              <a:gd name="connsiteY5" fmla="*/ 810090 h 1080120"/>
              <a:gd name="connsiteX6" fmla="*/ 0 w 1638388"/>
              <a:gd name="connsiteY6" fmla="*/ 810090 h 1080120"/>
              <a:gd name="connsiteX7" fmla="*/ 0 w 1638388"/>
              <a:gd name="connsiteY7" fmla="*/ 270030 h 1080120"/>
              <a:gd name="connsiteX0" fmla="*/ 0 w 1638388"/>
              <a:gd name="connsiteY0" fmla="*/ 270030 h 1019127"/>
              <a:gd name="connsiteX1" fmla="*/ 235133 w 1638388"/>
              <a:gd name="connsiteY1" fmla="*/ 270030 h 1019127"/>
              <a:gd name="connsiteX2" fmla="*/ 235133 w 1638388"/>
              <a:gd name="connsiteY2" fmla="*/ 0 h 1019127"/>
              <a:gd name="connsiteX3" fmla="*/ 1638388 w 1638388"/>
              <a:gd name="connsiteY3" fmla="*/ 660191 h 1019127"/>
              <a:gd name="connsiteX4" fmla="*/ 601002 w 1638388"/>
              <a:gd name="connsiteY4" fmla="*/ 1019127 h 1019127"/>
              <a:gd name="connsiteX5" fmla="*/ 235133 w 1638388"/>
              <a:gd name="connsiteY5" fmla="*/ 810090 h 1019127"/>
              <a:gd name="connsiteX6" fmla="*/ 0 w 1638388"/>
              <a:gd name="connsiteY6" fmla="*/ 810090 h 1019127"/>
              <a:gd name="connsiteX7" fmla="*/ 0 w 1638388"/>
              <a:gd name="connsiteY7" fmla="*/ 270030 h 1019127"/>
              <a:gd name="connsiteX0" fmla="*/ 0 w 1638388"/>
              <a:gd name="connsiteY0" fmla="*/ 505071 h 1254168"/>
              <a:gd name="connsiteX1" fmla="*/ 235133 w 1638388"/>
              <a:gd name="connsiteY1" fmla="*/ 505071 h 1254168"/>
              <a:gd name="connsiteX2" fmla="*/ 16087 w 1638388"/>
              <a:gd name="connsiteY2" fmla="*/ 0 h 1254168"/>
              <a:gd name="connsiteX3" fmla="*/ 1638388 w 1638388"/>
              <a:gd name="connsiteY3" fmla="*/ 895232 h 1254168"/>
              <a:gd name="connsiteX4" fmla="*/ 601002 w 1638388"/>
              <a:gd name="connsiteY4" fmla="*/ 1254168 h 1254168"/>
              <a:gd name="connsiteX5" fmla="*/ 235133 w 1638388"/>
              <a:gd name="connsiteY5" fmla="*/ 1045131 h 1254168"/>
              <a:gd name="connsiteX6" fmla="*/ 0 w 1638388"/>
              <a:gd name="connsiteY6" fmla="*/ 1045131 h 1254168"/>
              <a:gd name="connsiteX7" fmla="*/ 0 w 1638388"/>
              <a:gd name="connsiteY7" fmla="*/ 505071 h 1254168"/>
              <a:gd name="connsiteX0" fmla="*/ 0 w 1638388"/>
              <a:gd name="connsiteY0" fmla="*/ 396626 h 1145723"/>
              <a:gd name="connsiteX1" fmla="*/ 235133 w 1638388"/>
              <a:gd name="connsiteY1" fmla="*/ 396626 h 1145723"/>
              <a:gd name="connsiteX2" fmla="*/ 29316 w 1638388"/>
              <a:gd name="connsiteY2" fmla="*/ 0 h 1145723"/>
              <a:gd name="connsiteX3" fmla="*/ 1638388 w 1638388"/>
              <a:gd name="connsiteY3" fmla="*/ 786787 h 1145723"/>
              <a:gd name="connsiteX4" fmla="*/ 601002 w 1638388"/>
              <a:gd name="connsiteY4" fmla="*/ 1145723 h 1145723"/>
              <a:gd name="connsiteX5" fmla="*/ 235133 w 1638388"/>
              <a:gd name="connsiteY5" fmla="*/ 936686 h 1145723"/>
              <a:gd name="connsiteX6" fmla="*/ 0 w 1638388"/>
              <a:gd name="connsiteY6" fmla="*/ 936686 h 1145723"/>
              <a:gd name="connsiteX7" fmla="*/ 0 w 1638388"/>
              <a:gd name="connsiteY7" fmla="*/ 39662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427720 w 1830975"/>
              <a:gd name="connsiteY5" fmla="*/ 936686 h 1145723"/>
              <a:gd name="connsiteX6" fmla="*/ 192587 w 1830975"/>
              <a:gd name="connsiteY6" fmla="*/ 936686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427720 w 1830975"/>
              <a:gd name="connsiteY5" fmla="*/ 936686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555394 w 1830975"/>
              <a:gd name="connsiteY5" fmla="*/ 861619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1230 w 1830975"/>
              <a:gd name="connsiteY5" fmla="*/ 767325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8384 w 1830975"/>
              <a:gd name="connsiteY5" fmla="*/ 886922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8384 w 1830975"/>
              <a:gd name="connsiteY5" fmla="*/ 886922 h 1145723"/>
              <a:gd name="connsiteX6" fmla="*/ 230042 w 1830975"/>
              <a:gd name="connsiteY6" fmla="*/ 841393 h 1145723"/>
              <a:gd name="connsiteX7" fmla="*/ 0 w 1830975"/>
              <a:gd name="connsiteY7" fmla="*/ 378476 h 1145723"/>
              <a:gd name="connsiteX0" fmla="*/ 0 w 1830975"/>
              <a:gd name="connsiteY0" fmla="*/ 378476 h 1132572"/>
              <a:gd name="connsiteX1" fmla="*/ 427720 w 1830975"/>
              <a:gd name="connsiteY1" fmla="*/ 396626 h 1132572"/>
              <a:gd name="connsiteX2" fmla="*/ 221903 w 1830975"/>
              <a:gd name="connsiteY2" fmla="*/ 0 h 1132572"/>
              <a:gd name="connsiteX3" fmla="*/ 1830975 w 1830975"/>
              <a:gd name="connsiteY3" fmla="*/ 786787 h 1132572"/>
              <a:gd name="connsiteX4" fmla="*/ 742904 w 1830975"/>
              <a:gd name="connsiteY4" fmla="*/ 1132572 h 1132572"/>
              <a:gd name="connsiteX5" fmla="*/ 628384 w 1830975"/>
              <a:gd name="connsiteY5" fmla="*/ 886922 h 1132572"/>
              <a:gd name="connsiteX6" fmla="*/ 230042 w 1830975"/>
              <a:gd name="connsiteY6" fmla="*/ 841393 h 1132572"/>
              <a:gd name="connsiteX7" fmla="*/ 0 w 1830975"/>
              <a:gd name="connsiteY7" fmla="*/ 378476 h 1132572"/>
              <a:gd name="connsiteX0" fmla="*/ 0 w 1830975"/>
              <a:gd name="connsiteY0" fmla="*/ 378476 h 1132572"/>
              <a:gd name="connsiteX1" fmla="*/ 401340 w 1830975"/>
              <a:gd name="connsiteY1" fmla="*/ 338866 h 1132572"/>
              <a:gd name="connsiteX2" fmla="*/ 221903 w 1830975"/>
              <a:gd name="connsiteY2" fmla="*/ 0 h 1132572"/>
              <a:gd name="connsiteX3" fmla="*/ 1830975 w 1830975"/>
              <a:gd name="connsiteY3" fmla="*/ 786787 h 1132572"/>
              <a:gd name="connsiteX4" fmla="*/ 742904 w 1830975"/>
              <a:gd name="connsiteY4" fmla="*/ 1132572 h 1132572"/>
              <a:gd name="connsiteX5" fmla="*/ 628384 w 1830975"/>
              <a:gd name="connsiteY5" fmla="*/ 886922 h 1132572"/>
              <a:gd name="connsiteX6" fmla="*/ 230042 w 1830975"/>
              <a:gd name="connsiteY6" fmla="*/ 841393 h 1132572"/>
              <a:gd name="connsiteX7" fmla="*/ 0 w 1830975"/>
              <a:gd name="connsiteY7" fmla="*/ 378476 h 1132572"/>
              <a:gd name="connsiteX0" fmla="*/ 0 w 1893812"/>
              <a:gd name="connsiteY0" fmla="*/ 387629 h 1132572"/>
              <a:gd name="connsiteX1" fmla="*/ 464177 w 1893812"/>
              <a:gd name="connsiteY1" fmla="*/ 33886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1221 w 1893812"/>
              <a:gd name="connsiteY5" fmla="*/ 886922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1221 w 1893812"/>
              <a:gd name="connsiteY5" fmla="*/ 886922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705372 w 1893812"/>
              <a:gd name="connsiteY5" fmla="*/ 807856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720600 w 1893812"/>
              <a:gd name="connsiteY5" fmla="*/ 859541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8295 w 1893812"/>
              <a:gd name="connsiteY5" fmla="*/ 847389 h 1132572"/>
              <a:gd name="connsiteX6" fmla="*/ 292879 w 1893812"/>
              <a:gd name="connsiteY6" fmla="*/ 841393 h 1132572"/>
              <a:gd name="connsiteX7" fmla="*/ 0 w 1893812"/>
              <a:gd name="connsiteY7" fmla="*/ 387629 h 1132572"/>
              <a:gd name="connsiteX0" fmla="*/ 0 w 1874585"/>
              <a:gd name="connsiteY0" fmla="*/ 325792 h 1132572"/>
              <a:gd name="connsiteX1" fmla="*/ 443950 w 1874585"/>
              <a:gd name="connsiteY1" fmla="*/ 367246 h 1132572"/>
              <a:gd name="connsiteX2" fmla="*/ 265513 w 1874585"/>
              <a:gd name="connsiteY2" fmla="*/ 0 h 1132572"/>
              <a:gd name="connsiteX3" fmla="*/ 1874585 w 1874585"/>
              <a:gd name="connsiteY3" fmla="*/ 786787 h 1132572"/>
              <a:gd name="connsiteX4" fmla="*/ 786514 w 1874585"/>
              <a:gd name="connsiteY4" fmla="*/ 1132572 h 1132572"/>
              <a:gd name="connsiteX5" fmla="*/ 679068 w 1874585"/>
              <a:gd name="connsiteY5" fmla="*/ 847389 h 1132572"/>
              <a:gd name="connsiteX6" fmla="*/ 273652 w 1874585"/>
              <a:gd name="connsiteY6" fmla="*/ 841393 h 1132572"/>
              <a:gd name="connsiteX7" fmla="*/ 0 w 1874585"/>
              <a:gd name="connsiteY7" fmla="*/ 325792 h 1132572"/>
              <a:gd name="connsiteX0" fmla="*/ 0 w 1874585"/>
              <a:gd name="connsiteY0" fmla="*/ 325792 h 1132572"/>
              <a:gd name="connsiteX1" fmla="*/ 443950 w 1874585"/>
              <a:gd name="connsiteY1" fmla="*/ 367246 h 1132572"/>
              <a:gd name="connsiteX2" fmla="*/ 265513 w 1874585"/>
              <a:gd name="connsiteY2" fmla="*/ 0 h 1132572"/>
              <a:gd name="connsiteX3" fmla="*/ 1874585 w 1874585"/>
              <a:gd name="connsiteY3" fmla="*/ 786787 h 1132572"/>
              <a:gd name="connsiteX4" fmla="*/ 786514 w 1874585"/>
              <a:gd name="connsiteY4" fmla="*/ 1132572 h 1132572"/>
              <a:gd name="connsiteX5" fmla="*/ 654764 w 1874585"/>
              <a:gd name="connsiteY5" fmla="*/ 891998 h 1132572"/>
              <a:gd name="connsiteX6" fmla="*/ 273652 w 1874585"/>
              <a:gd name="connsiteY6" fmla="*/ 841393 h 1132572"/>
              <a:gd name="connsiteX7" fmla="*/ 0 w 1874585"/>
              <a:gd name="connsiteY7" fmla="*/ 325792 h 1132572"/>
              <a:gd name="connsiteX0" fmla="*/ 0 w 1867510"/>
              <a:gd name="connsiteY0" fmla="*/ 325792 h 1132572"/>
              <a:gd name="connsiteX1" fmla="*/ 443950 w 1867510"/>
              <a:gd name="connsiteY1" fmla="*/ 367246 h 1132572"/>
              <a:gd name="connsiteX2" fmla="*/ 265513 w 1867510"/>
              <a:gd name="connsiteY2" fmla="*/ 0 h 1132572"/>
              <a:gd name="connsiteX3" fmla="*/ 1867510 w 1867510"/>
              <a:gd name="connsiteY3" fmla="*/ 826319 h 1132572"/>
              <a:gd name="connsiteX4" fmla="*/ 786514 w 1867510"/>
              <a:gd name="connsiteY4" fmla="*/ 1132572 h 1132572"/>
              <a:gd name="connsiteX5" fmla="*/ 654764 w 1867510"/>
              <a:gd name="connsiteY5" fmla="*/ 891998 h 1132572"/>
              <a:gd name="connsiteX6" fmla="*/ 273652 w 1867510"/>
              <a:gd name="connsiteY6" fmla="*/ 841393 h 1132572"/>
              <a:gd name="connsiteX7" fmla="*/ 0 w 1867510"/>
              <a:gd name="connsiteY7" fmla="*/ 325792 h 113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7510" h="1132572">
                <a:moveTo>
                  <a:pt x="0" y="325792"/>
                </a:moveTo>
                <a:lnTo>
                  <a:pt x="443950" y="367246"/>
                </a:lnTo>
                <a:lnTo>
                  <a:pt x="265513" y="0"/>
                </a:lnTo>
                <a:lnTo>
                  <a:pt x="1867510" y="826319"/>
                </a:lnTo>
                <a:lnTo>
                  <a:pt x="786514" y="1132572"/>
                </a:lnTo>
                <a:lnTo>
                  <a:pt x="654764" y="891998"/>
                </a:lnTo>
                <a:lnTo>
                  <a:pt x="273652" y="841393"/>
                </a:lnTo>
                <a:lnTo>
                  <a:pt x="0" y="325792"/>
                </a:lnTo>
                <a:close/>
              </a:path>
            </a:pathLst>
          </a:custGeom>
          <a:solidFill>
            <a:srgbClr val="69A242"/>
          </a:solidFill>
          <a:ln w="9525">
            <a:noFill/>
            <a:round/>
            <a:headEnd/>
            <a:tailEnd/>
          </a:ln>
          <a:scene3d>
            <a:camera prst="legacyObliqueBottom"/>
            <a:lightRig rig="legacyFlat3" dir="b"/>
          </a:scene3d>
          <a:sp3d extrusionH="227000" prstMaterial="legacyMatte">
            <a:bevelT w="13500" h="13970" prst="angle"/>
            <a:bevelB w="13500" h="13500" prst="angle"/>
            <a:extrusionClr>
              <a:srgbClr val="DDDDDD"/>
            </a:extrusionClr>
          </a:sp3d>
        </p:spPr>
        <p:txBody>
          <a:bodyPr>
            <a:flatTx/>
          </a:bodyPr>
          <a:lstStyle/>
          <a:p>
            <a:pPr>
              <a:defRPr/>
            </a:pPr>
            <a:endParaRPr lang="zh-CN" altLang="en-US" kern="0" dirty="0">
              <a:solidFill>
                <a:sysClr val="windowText" lastClr="000000"/>
              </a:solidFill>
              <a:latin typeface="微软雅黑" pitchFamily="34" charset="-122"/>
              <a:ea typeface="微软雅黑" pitchFamily="34" charset="-122"/>
            </a:endParaRPr>
          </a:p>
        </p:txBody>
      </p:sp>
      <p:sp>
        <p:nvSpPr>
          <p:cNvPr id="13" name="右箭头 6"/>
          <p:cNvSpPr/>
          <p:nvPr/>
        </p:nvSpPr>
        <p:spPr bwMode="auto">
          <a:xfrm rot="19885052" flipH="1" flipV="1">
            <a:off x="5047662" y="2000086"/>
            <a:ext cx="1867538" cy="1132588"/>
          </a:xfrm>
          <a:custGeom>
            <a:avLst/>
            <a:gdLst>
              <a:gd name="connsiteX0" fmla="*/ 0 w 648072"/>
              <a:gd name="connsiteY0" fmla="*/ 270030 h 1080120"/>
              <a:gd name="connsiteX1" fmla="*/ 235133 w 648072"/>
              <a:gd name="connsiteY1" fmla="*/ 270030 h 1080120"/>
              <a:gd name="connsiteX2" fmla="*/ 235133 w 648072"/>
              <a:gd name="connsiteY2" fmla="*/ 0 h 1080120"/>
              <a:gd name="connsiteX3" fmla="*/ 648072 w 648072"/>
              <a:gd name="connsiteY3" fmla="*/ 540060 h 1080120"/>
              <a:gd name="connsiteX4" fmla="*/ 235133 w 648072"/>
              <a:gd name="connsiteY4" fmla="*/ 1080120 h 1080120"/>
              <a:gd name="connsiteX5" fmla="*/ 235133 w 648072"/>
              <a:gd name="connsiteY5" fmla="*/ 810090 h 1080120"/>
              <a:gd name="connsiteX6" fmla="*/ 0 w 648072"/>
              <a:gd name="connsiteY6" fmla="*/ 810090 h 1080120"/>
              <a:gd name="connsiteX7" fmla="*/ 0 w 648072"/>
              <a:gd name="connsiteY7" fmla="*/ 270030 h 1080120"/>
              <a:gd name="connsiteX0" fmla="*/ 0 w 1638388"/>
              <a:gd name="connsiteY0" fmla="*/ 270030 h 1080120"/>
              <a:gd name="connsiteX1" fmla="*/ 235133 w 1638388"/>
              <a:gd name="connsiteY1" fmla="*/ 270030 h 1080120"/>
              <a:gd name="connsiteX2" fmla="*/ 235133 w 1638388"/>
              <a:gd name="connsiteY2" fmla="*/ 0 h 1080120"/>
              <a:gd name="connsiteX3" fmla="*/ 1638388 w 1638388"/>
              <a:gd name="connsiteY3" fmla="*/ 660191 h 1080120"/>
              <a:gd name="connsiteX4" fmla="*/ 235133 w 1638388"/>
              <a:gd name="connsiteY4" fmla="*/ 1080120 h 1080120"/>
              <a:gd name="connsiteX5" fmla="*/ 235133 w 1638388"/>
              <a:gd name="connsiteY5" fmla="*/ 810090 h 1080120"/>
              <a:gd name="connsiteX6" fmla="*/ 0 w 1638388"/>
              <a:gd name="connsiteY6" fmla="*/ 810090 h 1080120"/>
              <a:gd name="connsiteX7" fmla="*/ 0 w 1638388"/>
              <a:gd name="connsiteY7" fmla="*/ 270030 h 1080120"/>
              <a:gd name="connsiteX0" fmla="*/ 0 w 1638388"/>
              <a:gd name="connsiteY0" fmla="*/ 270030 h 1019127"/>
              <a:gd name="connsiteX1" fmla="*/ 235133 w 1638388"/>
              <a:gd name="connsiteY1" fmla="*/ 270030 h 1019127"/>
              <a:gd name="connsiteX2" fmla="*/ 235133 w 1638388"/>
              <a:gd name="connsiteY2" fmla="*/ 0 h 1019127"/>
              <a:gd name="connsiteX3" fmla="*/ 1638388 w 1638388"/>
              <a:gd name="connsiteY3" fmla="*/ 660191 h 1019127"/>
              <a:gd name="connsiteX4" fmla="*/ 601002 w 1638388"/>
              <a:gd name="connsiteY4" fmla="*/ 1019127 h 1019127"/>
              <a:gd name="connsiteX5" fmla="*/ 235133 w 1638388"/>
              <a:gd name="connsiteY5" fmla="*/ 810090 h 1019127"/>
              <a:gd name="connsiteX6" fmla="*/ 0 w 1638388"/>
              <a:gd name="connsiteY6" fmla="*/ 810090 h 1019127"/>
              <a:gd name="connsiteX7" fmla="*/ 0 w 1638388"/>
              <a:gd name="connsiteY7" fmla="*/ 270030 h 1019127"/>
              <a:gd name="connsiteX0" fmla="*/ 0 w 1638388"/>
              <a:gd name="connsiteY0" fmla="*/ 505071 h 1254168"/>
              <a:gd name="connsiteX1" fmla="*/ 235133 w 1638388"/>
              <a:gd name="connsiteY1" fmla="*/ 505071 h 1254168"/>
              <a:gd name="connsiteX2" fmla="*/ 16087 w 1638388"/>
              <a:gd name="connsiteY2" fmla="*/ 0 h 1254168"/>
              <a:gd name="connsiteX3" fmla="*/ 1638388 w 1638388"/>
              <a:gd name="connsiteY3" fmla="*/ 895232 h 1254168"/>
              <a:gd name="connsiteX4" fmla="*/ 601002 w 1638388"/>
              <a:gd name="connsiteY4" fmla="*/ 1254168 h 1254168"/>
              <a:gd name="connsiteX5" fmla="*/ 235133 w 1638388"/>
              <a:gd name="connsiteY5" fmla="*/ 1045131 h 1254168"/>
              <a:gd name="connsiteX6" fmla="*/ 0 w 1638388"/>
              <a:gd name="connsiteY6" fmla="*/ 1045131 h 1254168"/>
              <a:gd name="connsiteX7" fmla="*/ 0 w 1638388"/>
              <a:gd name="connsiteY7" fmla="*/ 505071 h 1254168"/>
              <a:gd name="connsiteX0" fmla="*/ 0 w 1638388"/>
              <a:gd name="connsiteY0" fmla="*/ 396626 h 1145723"/>
              <a:gd name="connsiteX1" fmla="*/ 235133 w 1638388"/>
              <a:gd name="connsiteY1" fmla="*/ 396626 h 1145723"/>
              <a:gd name="connsiteX2" fmla="*/ 29316 w 1638388"/>
              <a:gd name="connsiteY2" fmla="*/ 0 h 1145723"/>
              <a:gd name="connsiteX3" fmla="*/ 1638388 w 1638388"/>
              <a:gd name="connsiteY3" fmla="*/ 786787 h 1145723"/>
              <a:gd name="connsiteX4" fmla="*/ 601002 w 1638388"/>
              <a:gd name="connsiteY4" fmla="*/ 1145723 h 1145723"/>
              <a:gd name="connsiteX5" fmla="*/ 235133 w 1638388"/>
              <a:gd name="connsiteY5" fmla="*/ 936686 h 1145723"/>
              <a:gd name="connsiteX6" fmla="*/ 0 w 1638388"/>
              <a:gd name="connsiteY6" fmla="*/ 936686 h 1145723"/>
              <a:gd name="connsiteX7" fmla="*/ 0 w 1638388"/>
              <a:gd name="connsiteY7" fmla="*/ 39662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427720 w 1830975"/>
              <a:gd name="connsiteY5" fmla="*/ 936686 h 1145723"/>
              <a:gd name="connsiteX6" fmla="*/ 192587 w 1830975"/>
              <a:gd name="connsiteY6" fmla="*/ 936686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427720 w 1830975"/>
              <a:gd name="connsiteY5" fmla="*/ 936686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555394 w 1830975"/>
              <a:gd name="connsiteY5" fmla="*/ 861619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1230 w 1830975"/>
              <a:gd name="connsiteY5" fmla="*/ 767325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8384 w 1830975"/>
              <a:gd name="connsiteY5" fmla="*/ 886922 h 1145723"/>
              <a:gd name="connsiteX6" fmla="*/ 321260 w 1830975"/>
              <a:gd name="connsiteY6" fmla="*/ 833239 h 1145723"/>
              <a:gd name="connsiteX7" fmla="*/ 0 w 1830975"/>
              <a:gd name="connsiteY7" fmla="*/ 378476 h 1145723"/>
              <a:gd name="connsiteX0" fmla="*/ 0 w 1830975"/>
              <a:gd name="connsiteY0" fmla="*/ 378476 h 1145723"/>
              <a:gd name="connsiteX1" fmla="*/ 427720 w 1830975"/>
              <a:gd name="connsiteY1" fmla="*/ 396626 h 1145723"/>
              <a:gd name="connsiteX2" fmla="*/ 221903 w 1830975"/>
              <a:gd name="connsiteY2" fmla="*/ 0 h 1145723"/>
              <a:gd name="connsiteX3" fmla="*/ 1830975 w 1830975"/>
              <a:gd name="connsiteY3" fmla="*/ 786787 h 1145723"/>
              <a:gd name="connsiteX4" fmla="*/ 793589 w 1830975"/>
              <a:gd name="connsiteY4" fmla="*/ 1145723 h 1145723"/>
              <a:gd name="connsiteX5" fmla="*/ 628384 w 1830975"/>
              <a:gd name="connsiteY5" fmla="*/ 886922 h 1145723"/>
              <a:gd name="connsiteX6" fmla="*/ 230042 w 1830975"/>
              <a:gd name="connsiteY6" fmla="*/ 841393 h 1145723"/>
              <a:gd name="connsiteX7" fmla="*/ 0 w 1830975"/>
              <a:gd name="connsiteY7" fmla="*/ 378476 h 1145723"/>
              <a:gd name="connsiteX0" fmla="*/ 0 w 1830975"/>
              <a:gd name="connsiteY0" fmla="*/ 378476 h 1132572"/>
              <a:gd name="connsiteX1" fmla="*/ 427720 w 1830975"/>
              <a:gd name="connsiteY1" fmla="*/ 396626 h 1132572"/>
              <a:gd name="connsiteX2" fmla="*/ 221903 w 1830975"/>
              <a:gd name="connsiteY2" fmla="*/ 0 h 1132572"/>
              <a:gd name="connsiteX3" fmla="*/ 1830975 w 1830975"/>
              <a:gd name="connsiteY3" fmla="*/ 786787 h 1132572"/>
              <a:gd name="connsiteX4" fmla="*/ 742904 w 1830975"/>
              <a:gd name="connsiteY4" fmla="*/ 1132572 h 1132572"/>
              <a:gd name="connsiteX5" fmla="*/ 628384 w 1830975"/>
              <a:gd name="connsiteY5" fmla="*/ 886922 h 1132572"/>
              <a:gd name="connsiteX6" fmla="*/ 230042 w 1830975"/>
              <a:gd name="connsiteY6" fmla="*/ 841393 h 1132572"/>
              <a:gd name="connsiteX7" fmla="*/ 0 w 1830975"/>
              <a:gd name="connsiteY7" fmla="*/ 378476 h 1132572"/>
              <a:gd name="connsiteX0" fmla="*/ 0 w 1830975"/>
              <a:gd name="connsiteY0" fmla="*/ 378476 h 1132572"/>
              <a:gd name="connsiteX1" fmla="*/ 401340 w 1830975"/>
              <a:gd name="connsiteY1" fmla="*/ 338866 h 1132572"/>
              <a:gd name="connsiteX2" fmla="*/ 221903 w 1830975"/>
              <a:gd name="connsiteY2" fmla="*/ 0 h 1132572"/>
              <a:gd name="connsiteX3" fmla="*/ 1830975 w 1830975"/>
              <a:gd name="connsiteY3" fmla="*/ 786787 h 1132572"/>
              <a:gd name="connsiteX4" fmla="*/ 742904 w 1830975"/>
              <a:gd name="connsiteY4" fmla="*/ 1132572 h 1132572"/>
              <a:gd name="connsiteX5" fmla="*/ 628384 w 1830975"/>
              <a:gd name="connsiteY5" fmla="*/ 886922 h 1132572"/>
              <a:gd name="connsiteX6" fmla="*/ 230042 w 1830975"/>
              <a:gd name="connsiteY6" fmla="*/ 841393 h 1132572"/>
              <a:gd name="connsiteX7" fmla="*/ 0 w 1830975"/>
              <a:gd name="connsiteY7" fmla="*/ 378476 h 1132572"/>
              <a:gd name="connsiteX0" fmla="*/ 0 w 1893812"/>
              <a:gd name="connsiteY0" fmla="*/ 387629 h 1132572"/>
              <a:gd name="connsiteX1" fmla="*/ 464177 w 1893812"/>
              <a:gd name="connsiteY1" fmla="*/ 33886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1221 w 1893812"/>
              <a:gd name="connsiteY5" fmla="*/ 886922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1221 w 1893812"/>
              <a:gd name="connsiteY5" fmla="*/ 886922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705372 w 1893812"/>
              <a:gd name="connsiteY5" fmla="*/ 807856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720600 w 1893812"/>
              <a:gd name="connsiteY5" fmla="*/ 859541 h 1132572"/>
              <a:gd name="connsiteX6" fmla="*/ 292879 w 1893812"/>
              <a:gd name="connsiteY6" fmla="*/ 841393 h 1132572"/>
              <a:gd name="connsiteX7" fmla="*/ 0 w 1893812"/>
              <a:gd name="connsiteY7" fmla="*/ 387629 h 1132572"/>
              <a:gd name="connsiteX0" fmla="*/ 0 w 1893812"/>
              <a:gd name="connsiteY0" fmla="*/ 387629 h 1132572"/>
              <a:gd name="connsiteX1" fmla="*/ 463177 w 1893812"/>
              <a:gd name="connsiteY1" fmla="*/ 367246 h 1132572"/>
              <a:gd name="connsiteX2" fmla="*/ 284740 w 1893812"/>
              <a:gd name="connsiteY2" fmla="*/ 0 h 1132572"/>
              <a:gd name="connsiteX3" fmla="*/ 1893812 w 1893812"/>
              <a:gd name="connsiteY3" fmla="*/ 786787 h 1132572"/>
              <a:gd name="connsiteX4" fmla="*/ 805741 w 1893812"/>
              <a:gd name="connsiteY4" fmla="*/ 1132572 h 1132572"/>
              <a:gd name="connsiteX5" fmla="*/ 698295 w 1893812"/>
              <a:gd name="connsiteY5" fmla="*/ 847389 h 1132572"/>
              <a:gd name="connsiteX6" fmla="*/ 292879 w 1893812"/>
              <a:gd name="connsiteY6" fmla="*/ 841393 h 1132572"/>
              <a:gd name="connsiteX7" fmla="*/ 0 w 1893812"/>
              <a:gd name="connsiteY7" fmla="*/ 387629 h 1132572"/>
              <a:gd name="connsiteX0" fmla="*/ 0 w 1874585"/>
              <a:gd name="connsiteY0" fmla="*/ 325792 h 1132572"/>
              <a:gd name="connsiteX1" fmla="*/ 443950 w 1874585"/>
              <a:gd name="connsiteY1" fmla="*/ 367246 h 1132572"/>
              <a:gd name="connsiteX2" fmla="*/ 265513 w 1874585"/>
              <a:gd name="connsiteY2" fmla="*/ 0 h 1132572"/>
              <a:gd name="connsiteX3" fmla="*/ 1874585 w 1874585"/>
              <a:gd name="connsiteY3" fmla="*/ 786787 h 1132572"/>
              <a:gd name="connsiteX4" fmla="*/ 786514 w 1874585"/>
              <a:gd name="connsiteY4" fmla="*/ 1132572 h 1132572"/>
              <a:gd name="connsiteX5" fmla="*/ 679068 w 1874585"/>
              <a:gd name="connsiteY5" fmla="*/ 847389 h 1132572"/>
              <a:gd name="connsiteX6" fmla="*/ 273652 w 1874585"/>
              <a:gd name="connsiteY6" fmla="*/ 841393 h 1132572"/>
              <a:gd name="connsiteX7" fmla="*/ 0 w 1874585"/>
              <a:gd name="connsiteY7" fmla="*/ 325792 h 1132572"/>
              <a:gd name="connsiteX0" fmla="*/ 0 w 1874585"/>
              <a:gd name="connsiteY0" fmla="*/ 325792 h 1132572"/>
              <a:gd name="connsiteX1" fmla="*/ 443950 w 1874585"/>
              <a:gd name="connsiteY1" fmla="*/ 367246 h 1132572"/>
              <a:gd name="connsiteX2" fmla="*/ 265513 w 1874585"/>
              <a:gd name="connsiteY2" fmla="*/ 0 h 1132572"/>
              <a:gd name="connsiteX3" fmla="*/ 1874585 w 1874585"/>
              <a:gd name="connsiteY3" fmla="*/ 786787 h 1132572"/>
              <a:gd name="connsiteX4" fmla="*/ 786514 w 1874585"/>
              <a:gd name="connsiteY4" fmla="*/ 1132572 h 1132572"/>
              <a:gd name="connsiteX5" fmla="*/ 654764 w 1874585"/>
              <a:gd name="connsiteY5" fmla="*/ 891998 h 1132572"/>
              <a:gd name="connsiteX6" fmla="*/ 273652 w 1874585"/>
              <a:gd name="connsiteY6" fmla="*/ 841393 h 1132572"/>
              <a:gd name="connsiteX7" fmla="*/ 0 w 1874585"/>
              <a:gd name="connsiteY7" fmla="*/ 325792 h 1132572"/>
              <a:gd name="connsiteX0" fmla="*/ 0 w 1867510"/>
              <a:gd name="connsiteY0" fmla="*/ 325792 h 1132572"/>
              <a:gd name="connsiteX1" fmla="*/ 443950 w 1867510"/>
              <a:gd name="connsiteY1" fmla="*/ 367246 h 1132572"/>
              <a:gd name="connsiteX2" fmla="*/ 265513 w 1867510"/>
              <a:gd name="connsiteY2" fmla="*/ 0 h 1132572"/>
              <a:gd name="connsiteX3" fmla="*/ 1867510 w 1867510"/>
              <a:gd name="connsiteY3" fmla="*/ 826319 h 1132572"/>
              <a:gd name="connsiteX4" fmla="*/ 786514 w 1867510"/>
              <a:gd name="connsiteY4" fmla="*/ 1132572 h 1132572"/>
              <a:gd name="connsiteX5" fmla="*/ 654764 w 1867510"/>
              <a:gd name="connsiteY5" fmla="*/ 891998 h 1132572"/>
              <a:gd name="connsiteX6" fmla="*/ 273652 w 1867510"/>
              <a:gd name="connsiteY6" fmla="*/ 841393 h 1132572"/>
              <a:gd name="connsiteX7" fmla="*/ 0 w 1867510"/>
              <a:gd name="connsiteY7" fmla="*/ 325792 h 113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7510" h="1132572">
                <a:moveTo>
                  <a:pt x="0" y="325792"/>
                </a:moveTo>
                <a:lnTo>
                  <a:pt x="443950" y="367246"/>
                </a:lnTo>
                <a:lnTo>
                  <a:pt x="265513" y="0"/>
                </a:lnTo>
                <a:lnTo>
                  <a:pt x="1867510" y="826319"/>
                </a:lnTo>
                <a:lnTo>
                  <a:pt x="786514" y="1132572"/>
                </a:lnTo>
                <a:lnTo>
                  <a:pt x="654764" y="891998"/>
                </a:lnTo>
                <a:lnTo>
                  <a:pt x="273652" y="841393"/>
                </a:lnTo>
                <a:lnTo>
                  <a:pt x="0" y="325792"/>
                </a:lnTo>
                <a:close/>
              </a:path>
            </a:pathLst>
          </a:custGeom>
          <a:solidFill>
            <a:srgbClr val="7A508F"/>
          </a:solidFill>
          <a:ln w="9525">
            <a:noFill/>
            <a:round/>
            <a:headEnd/>
            <a:tailEnd/>
          </a:ln>
          <a:scene3d>
            <a:camera prst="legacyObliqueBottom"/>
            <a:lightRig rig="legacyFlat3" dir="b"/>
          </a:scene3d>
          <a:sp3d extrusionH="227000" prstMaterial="legacyMatte">
            <a:bevelT w="13500" h="13970" prst="angle"/>
            <a:bevelB w="13500" h="13500" prst="angle"/>
            <a:extrusionClr>
              <a:srgbClr val="DDDDDD"/>
            </a:extrusionClr>
          </a:sp3d>
        </p:spPr>
        <p:txBody>
          <a:bodyPr>
            <a:flatTx/>
          </a:bodyPr>
          <a:lstStyle/>
          <a:p>
            <a:pPr>
              <a:defRPr/>
            </a:pPr>
            <a:endParaRPr lang="zh-CN" altLang="en-US" kern="0" dirty="0">
              <a:solidFill>
                <a:sysClr val="windowText" lastClr="000000"/>
              </a:solidFill>
              <a:latin typeface="微软雅黑" pitchFamily="34" charset="-122"/>
              <a:ea typeface="微软雅黑" pitchFamily="34" charset="-122"/>
            </a:endParaRPr>
          </a:p>
        </p:txBody>
      </p:sp>
      <p:sp>
        <p:nvSpPr>
          <p:cNvPr id="14" name="Oval 19"/>
          <p:cNvSpPr>
            <a:spLocks noChangeArrowheads="1"/>
          </p:cNvSpPr>
          <p:nvPr/>
        </p:nvSpPr>
        <p:spPr bwMode="auto">
          <a:xfrm>
            <a:off x="3786188" y="2317750"/>
            <a:ext cx="1752600" cy="1754188"/>
          </a:xfrm>
          <a:prstGeom prst="ellipse">
            <a:avLst/>
          </a:prstGeom>
          <a:solidFill>
            <a:srgbClr val="E17826"/>
          </a:solidFill>
          <a:ln w="9525">
            <a:noFill/>
            <a:round/>
            <a:headEnd/>
            <a:tailEnd/>
          </a:ln>
          <a:effectLst/>
        </p:spPr>
        <p:txBody>
          <a:bodyPr anchor="ctr"/>
          <a:lstStyle/>
          <a:p>
            <a:pPr algn="ctr">
              <a:lnSpc>
                <a:spcPct val="120000"/>
              </a:lnSpc>
              <a:defRPr/>
            </a:pPr>
            <a:r>
              <a:rPr lang="en-US" altLang="zh-CN" sz="3600" kern="0" dirty="0">
                <a:solidFill>
                  <a:srgbClr val="FFFFFF"/>
                </a:solidFill>
                <a:latin typeface="微软雅黑" pitchFamily="34" charset="-122"/>
                <a:ea typeface="微软雅黑" pitchFamily="34" charset="-122"/>
              </a:rPr>
              <a:t>(1)</a:t>
            </a:r>
          </a:p>
          <a:p>
            <a:pPr algn="ctr">
              <a:lnSpc>
                <a:spcPct val="120000"/>
              </a:lnSpc>
              <a:defRPr/>
            </a:pPr>
            <a:r>
              <a:rPr lang="zh-CN" altLang="en-US" sz="3600" kern="0" dirty="0">
                <a:solidFill>
                  <a:srgbClr val="FFFFFF"/>
                </a:solidFill>
                <a:latin typeface="微软雅黑" pitchFamily="34" charset="-122"/>
                <a:ea typeface="微软雅黑" pitchFamily="34" charset="-122"/>
              </a:rPr>
              <a:t>原料</a:t>
            </a:r>
          </a:p>
        </p:txBody>
      </p:sp>
      <p:sp>
        <p:nvSpPr>
          <p:cNvPr id="15" name="矩形 12"/>
          <p:cNvSpPr>
            <a:spLocks noChangeArrowheads="1"/>
          </p:cNvSpPr>
          <p:nvPr/>
        </p:nvSpPr>
        <p:spPr bwMode="auto">
          <a:xfrm>
            <a:off x="928688" y="4286250"/>
            <a:ext cx="2646878" cy="58477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3200" dirty="0">
                <a:solidFill>
                  <a:prstClr val="black"/>
                </a:solidFill>
                <a:latin typeface="微软雅黑" pitchFamily="34" charset="-122"/>
                <a:ea typeface="微软雅黑" pitchFamily="34" charset="-122"/>
              </a:rPr>
              <a:t>分子量调节剂</a:t>
            </a:r>
          </a:p>
        </p:txBody>
      </p:sp>
      <p:sp>
        <p:nvSpPr>
          <p:cNvPr id="16" name="矩形 13"/>
          <p:cNvSpPr>
            <a:spLocks noChangeArrowheads="1"/>
          </p:cNvSpPr>
          <p:nvPr/>
        </p:nvSpPr>
        <p:spPr bwMode="auto">
          <a:xfrm>
            <a:off x="6715125" y="4357688"/>
            <a:ext cx="1415772" cy="58477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3200" dirty="0">
                <a:solidFill>
                  <a:prstClr val="black"/>
                </a:solidFill>
                <a:latin typeface="微软雅黑" pitchFamily="34" charset="-122"/>
                <a:ea typeface="微软雅黑" pitchFamily="34" charset="-122"/>
              </a:rPr>
              <a:t>引发剂</a:t>
            </a:r>
          </a:p>
        </p:txBody>
      </p:sp>
      <p:sp>
        <p:nvSpPr>
          <p:cNvPr id="17" name="矩形 14"/>
          <p:cNvSpPr>
            <a:spLocks noChangeArrowheads="1"/>
          </p:cNvSpPr>
          <p:nvPr/>
        </p:nvSpPr>
        <p:spPr bwMode="auto">
          <a:xfrm>
            <a:off x="6643688" y="1785938"/>
            <a:ext cx="1005403" cy="58477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3200" dirty="0">
                <a:solidFill>
                  <a:prstClr val="black"/>
                </a:solidFill>
                <a:latin typeface="微软雅黑" pitchFamily="34" charset="-122"/>
                <a:ea typeface="微软雅黑" pitchFamily="34" charset="-122"/>
              </a:rPr>
              <a:t>单体</a:t>
            </a:r>
          </a:p>
        </p:txBody>
      </p:sp>
      <p:sp>
        <p:nvSpPr>
          <p:cNvPr id="18" name="矩形 15"/>
          <p:cNvSpPr>
            <a:spLocks noChangeArrowheads="1"/>
          </p:cNvSpPr>
          <p:nvPr/>
        </p:nvSpPr>
        <p:spPr bwMode="auto">
          <a:xfrm>
            <a:off x="1143000" y="1857375"/>
            <a:ext cx="1415772" cy="58477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3200" dirty="0">
                <a:solidFill>
                  <a:prstClr val="black"/>
                </a:solidFill>
                <a:latin typeface="微软雅黑" pitchFamily="34" charset="-122"/>
                <a:ea typeface="微软雅黑" pitchFamily="34" charset="-122"/>
              </a:rPr>
              <a:t>添加剂</a:t>
            </a:r>
          </a:p>
        </p:txBody>
      </p:sp>
      <p:sp>
        <p:nvSpPr>
          <p:cNvPr id="2" name="文本框 1"/>
          <p:cNvSpPr txBox="1"/>
          <p:nvPr/>
        </p:nvSpPr>
        <p:spPr>
          <a:xfrm>
            <a:off x="7072330" y="2380595"/>
            <a:ext cx="1826141" cy="1569660"/>
          </a:xfrm>
          <a:prstGeom prst="rect">
            <a:avLst/>
          </a:prstGeom>
          <a:ln>
            <a:prstDash val="lgDashDotDot"/>
          </a:ln>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3200" dirty="0">
                <a:latin typeface="华文楷体" panose="02010600040101010101" pitchFamily="2" charset="-122"/>
                <a:ea typeface="华文楷体" panose="02010600040101010101" pitchFamily="2" charset="-122"/>
              </a:rPr>
              <a:t>乙烯特点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聚合特点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纯度要求</a:t>
            </a:r>
          </a:p>
        </p:txBody>
      </p:sp>
      <p:sp>
        <p:nvSpPr>
          <p:cNvPr id="19" name="文本框 18"/>
          <p:cNvSpPr txBox="1"/>
          <p:nvPr/>
        </p:nvSpPr>
        <p:spPr>
          <a:xfrm>
            <a:off x="5424864" y="4962010"/>
            <a:ext cx="3467616" cy="1077218"/>
          </a:xfrm>
          <a:prstGeom prst="rect">
            <a:avLst/>
          </a:prstGeom>
          <a:ln>
            <a:prstDash val="lgDashDotDot"/>
          </a:ln>
        </p:spPr>
        <p:style>
          <a:lnRef idx="2">
            <a:schemeClr val="accent3"/>
          </a:lnRef>
          <a:fillRef idx="1">
            <a:schemeClr val="lt1"/>
          </a:fillRef>
          <a:effectRef idx="0">
            <a:schemeClr val="accent3"/>
          </a:effectRef>
          <a:fontRef idx="minor">
            <a:schemeClr val="dk1"/>
          </a:fontRef>
        </p:style>
        <p:txBody>
          <a:bodyPr wrap="none" rtlCol="0">
            <a:spAutoFit/>
          </a:bodyPr>
          <a:lstStyle/>
          <a:p>
            <a:r>
              <a:rPr lang="zh-CN" altLang="en-US" sz="3200" dirty="0">
                <a:latin typeface="华文楷体" panose="02010600040101010101" pitchFamily="2" charset="-122"/>
                <a:ea typeface="华文楷体" panose="02010600040101010101" pitchFamily="2" charset="-122"/>
              </a:rPr>
              <a:t>氧引发剂优缺点？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过氧化物引发剂</a:t>
            </a:r>
          </a:p>
        </p:txBody>
      </p:sp>
      <p:sp>
        <p:nvSpPr>
          <p:cNvPr id="20" name="文本框 19"/>
          <p:cNvSpPr txBox="1"/>
          <p:nvPr/>
        </p:nvSpPr>
        <p:spPr>
          <a:xfrm>
            <a:off x="914539" y="5000553"/>
            <a:ext cx="3057247" cy="584775"/>
          </a:xfrm>
          <a:prstGeom prst="rect">
            <a:avLst/>
          </a:prstGeom>
          <a:ln>
            <a:prstDash val="lgDashDotDot"/>
          </a:ln>
        </p:spPr>
        <p:style>
          <a:lnRef idx="2">
            <a:schemeClr val="accent3"/>
          </a:lnRef>
          <a:fillRef idx="1">
            <a:schemeClr val="lt1"/>
          </a:fillRef>
          <a:effectRef idx="0">
            <a:schemeClr val="accent3"/>
          </a:effectRef>
          <a:fontRef idx="minor">
            <a:schemeClr val="dk1"/>
          </a:fontRef>
        </p:style>
        <p:txBody>
          <a:bodyPr wrap="none" rtlCol="0">
            <a:spAutoFit/>
          </a:bodyPr>
          <a:lstStyle/>
          <a:p>
            <a:r>
              <a:rPr lang="zh-CN" altLang="en-US" sz="3200" dirty="0">
                <a:latin typeface="华文楷体" panose="02010600040101010101" pitchFamily="2" charset="-122"/>
                <a:ea typeface="华文楷体" panose="02010600040101010101" pitchFamily="2" charset="-122"/>
              </a:rPr>
              <a:t>改善产品流动性</a:t>
            </a:r>
          </a:p>
        </p:txBody>
      </p:sp>
      <p:sp>
        <p:nvSpPr>
          <p:cNvPr id="21" name="文本框 20"/>
          <p:cNvSpPr txBox="1"/>
          <p:nvPr/>
        </p:nvSpPr>
        <p:spPr>
          <a:xfrm>
            <a:off x="323528" y="2905780"/>
            <a:ext cx="3467616" cy="584775"/>
          </a:xfrm>
          <a:prstGeom prst="rect">
            <a:avLst/>
          </a:prstGeom>
          <a:ln>
            <a:prstDash val="lgDashDotDot"/>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latin typeface="华文楷体" panose="02010600040101010101" pitchFamily="2" charset="-122"/>
                <a:ea typeface="华文楷体" panose="02010600040101010101" pitchFamily="2" charset="-122"/>
              </a:rPr>
              <a:t>改善后期使用性能</a:t>
            </a:r>
          </a:p>
        </p:txBody>
      </p:sp>
    </p:spTree>
    <p:extLst>
      <p:ext uri="{BB962C8B-B14F-4D97-AF65-F5344CB8AC3E}">
        <p14:creationId xmlns:p14="http://schemas.microsoft.com/office/powerpoint/2010/main" val="949053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1</a:t>
            </a:r>
            <a:r>
              <a:rPr lang="zh-CN" altLang="en-US" sz="3200" dirty="0">
                <a:latin typeface="楷体" panose="02010609060101010101" pitchFamily="49" charset="-122"/>
                <a:ea typeface="楷体" panose="02010609060101010101" pitchFamily="49" charset="-122"/>
                <a:cs typeface="Arial" panose="020B0604020202020204" pitchFamily="34" charset="0"/>
              </a:rPr>
              <a:t>）引发剂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氧引发剂</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早期</a:t>
            </a:r>
            <a:r>
              <a:rPr lang="en-US" altLang="zh-CN" sz="2800" dirty="0">
                <a:solidFill>
                  <a:schemeClr val="tx1"/>
                </a:solidFill>
                <a:latin typeface="楷体" panose="02010609060101010101" pitchFamily="49" charset="-122"/>
                <a:ea typeface="楷体" panose="02010609060101010101" pitchFamily="49" charset="-122"/>
              </a:rPr>
              <a:t>)</a:t>
            </a: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rPr>
              <a:t>）价格低，</a:t>
            </a:r>
            <a:r>
              <a:rPr lang="en-US" altLang="zh-CN" sz="2800" dirty="0">
                <a:solidFill>
                  <a:schemeClr val="tx1"/>
                </a:solidFill>
                <a:latin typeface="楷体" panose="02010609060101010101" pitchFamily="49" charset="-122"/>
                <a:ea typeface="楷体" panose="02010609060101010101" pitchFamily="49" charset="-122"/>
              </a:rPr>
              <a:t>200</a:t>
            </a:r>
            <a:r>
              <a:rPr lang="zh-CN" altLang="en-US" sz="2800" dirty="0">
                <a:solidFill>
                  <a:schemeClr val="tx1"/>
                </a:solidFill>
                <a:latin typeface="楷体" panose="02010609060101010101" pitchFamily="49" charset="-122"/>
                <a:ea typeface="楷体" panose="02010609060101010101" pitchFamily="49" charset="-122"/>
              </a:rPr>
              <a:t>℃下是阻聚剂，可终止引发场所。</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2</a:t>
            </a:r>
            <a:r>
              <a:rPr lang="zh-CN" altLang="en-US" sz="2800" dirty="0">
                <a:solidFill>
                  <a:schemeClr val="tx1"/>
                </a:solidFill>
                <a:latin typeface="楷体" panose="02010609060101010101" pitchFamily="49" charset="-122"/>
                <a:ea typeface="楷体" panose="02010609060101010101" pitchFamily="49" charset="-122"/>
              </a:rPr>
              <a:t>）反应温度必须高于</a:t>
            </a:r>
            <a:r>
              <a:rPr lang="en-US" altLang="zh-CN" sz="2800" dirty="0">
                <a:solidFill>
                  <a:schemeClr val="tx1"/>
                </a:solidFill>
                <a:latin typeface="楷体" panose="02010609060101010101" pitchFamily="49" charset="-122"/>
                <a:ea typeface="楷体" panose="02010609060101010101" pitchFamily="49" charset="-122"/>
              </a:rPr>
              <a:t>200</a:t>
            </a:r>
            <a:r>
              <a:rPr lang="zh-CN" altLang="en-US" sz="2800" dirty="0">
                <a:solidFill>
                  <a:schemeClr val="tx1"/>
                </a:solidFill>
                <a:latin typeface="楷体" panose="02010609060101010101" pitchFamily="49" charset="-122"/>
                <a:ea typeface="楷体" panose="02010609060101010101" pitchFamily="49" charset="-122"/>
              </a:rPr>
              <a:t>℃，加入方式受到限制，引发场所内不易改变用量，反应活性受温度影响大</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3</a:t>
            </a:r>
            <a:r>
              <a:rPr lang="zh-CN" altLang="en-US" sz="2800" dirty="0">
                <a:solidFill>
                  <a:schemeClr val="tx1"/>
                </a:solidFill>
                <a:latin typeface="楷体" panose="02010609060101010101" pitchFamily="49" charset="-122"/>
                <a:ea typeface="楷体" panose="02010609060101010101" pitchFamily="49" charset="-122"/>
              </a:rPr>
              <a:t>）在</a:t>
            </a:r>
            <a:r>
              <a:rPr lang="zh-CN" altLang="en-US" sz="2800" dirty="0">
                <a:solidFill>
                  <a:srgbClr val="FF0000"/>
                </a:solidFill>
                <a:latin typeface="楷体" panose="02010609060101010101" pitchFamily="49" charset="-122"/>
                <a:ea typeface="楷体" panose="02010609060101010101" pitchFamily="49" charset="-122"/>
              </a:rPr>
              <a:t>一次压缩机进口处加入</a:t>
            </a:r>
            <a:r>
              <a:rPr lang="zh-CN" altLang="en-US" sz="2800" dirty="0">
                <a:solidFill>
                  <a:schemeClr val="tx1"/>
                </a:solidFill>
                <a:latin typeface="楷体" panose="02010609060101010101" pitchFamily="49" charset="-122"/>
                <a:ea typeface="楷体" panose="02010609060101010101" pitchFamily="49" charset="-122"/>
              </a:rPr>
              <a:t>，不能够迅速通过控制引发剂用量来控制温度</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釜式反应器改用过氧化物</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过氧化二叔丁基、过氧化十二酰（</a:t>
            </a:r>
            <a:r>
              <a:rPr lang="en-US" altLang="zh-CN" sz="2800" dirty="0">
                <a:solidFill>
                  <a:schemeClr val="tx1"/>
                </a:solidFill>
                <a:latin typeface="楷体" panose="02010609060101010101" pitchFamily="49" charset="-122"/>
                <a:ea typeface="楷体" panose="02010609060101010101" pitchFamily="49" charset="-122"/>
              </a:rPr>
              <a:t>LPO</a:t>
            </a:r>
            <a:r>
              <a:rPr lang="zh-CN" altLang="en-US" sz="2800" dirty="0">
                <a:solidFill>
                  <a:schemeClr val="tx1"/>
                </a:solidFill>
                <a:latin typeface="楷体" panose="02010609060101010101" pitchFamily="49" charset="-122"/>
                <a:ea typeface="楷体" panose="02010609060101010101" pitchFamily="49" charset="-122"/>
              </a:rPr>
              <a:t>）</a:t>
            </a:r>
          </a:p>
          <a:p>
            <a:pPr marL="457200" indent="-457200">
              <a:spcBef>
                <a:spcPts val="1800"/>
              </a:spcBef>
              <a:buClr>
                <a:srgbClr val="002060"/>
              </a:buClr>
              <a:buFont typeface="Wingdings" panose="05000000000000000000" pitchFamily="2" charset="2"/>
              <a:buChar char="u"/>
            </a:pPr>
            <a:endParaRPr lang="en-US" altLang="zh-CN" sz="2800" dirty="0">
              <a:solidFill>
                <a:schemeClr val="tx1"/>
              </a:solidFill>
              <a:latin typeface="楷体" panose="02010609060101010101" pitchFamily="49" charset="-122"/>
              <a:ea typeface="楷体" panose="02010609060101010101" pitchFamily="49" charset="-122"/>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191" y="5175238"/>
            <a:ext cx="1991003" cy="523948"/>
          </a:xfrm>
          <a:prstGeom prst="rect">
            <a:avLst/>
          </a:prstGeom>
        </p:spPr>
      </p:pic>
      <p:pic>
        <p:nvPicPr>
          <p:cNvPr id="4" name="图片 3"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7778" y="4444286"/>
            <a:ext cx="1115830" cy="659167"/>
          </a:xfrm>
          <a:prstGeom prst="rect">
            <a:avLst/>
          </a:prstGeom>
        </p:spPr>
      </p:pic>
      <p:sp>
        <p:nvSpPr>
          <p:cNvPr id="3" name="矩形 2">
            <a:extLst>
              <a:ext uri="{FF2B5EF4-FFF2-40B4-BE49-F238E27FC236}">
                <a16:creationId xmlns:a16="http://schemas.microsoft.com/office/drawing/2014/main" id="{2C941F17-F903-4311-8A13-1C8DE71F6B5D}"/>
              </a:ext>
            </a:extLst>
          </p:cNvPr>
          <p:cNvSpPr/>
          <p:nvPr/>
        </p:nvSpPr>
        <p:spPr>
          <a:xfrm>
            <a:off x="6156176" y="4444286"/>
            <a:ext cx="2304256" cy="1288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818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1</a:t>
            </a:r>
            <a:r>
              <a:rPr lang="zh-CN" altLang="en-US" sz="3200" dirty="0">
                <a:latin typeface="楷体" panose="02010609060101010101" pitchFamily="49" charset="-122"/>
                <a:ea typeface="楷体" panose="02010609060101010101" pitchFamily="49" charset="-122"/>
                <a:cs typeface="Arial" panose="020B0604020202020204" pitchFamily="34" charset="0"/>
              </a:rPr>
              <a:t>）引发剂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与白油配成溶液→计量泵→聚合釜</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釜式反应器可通过改变引发剂含量调节反应温度</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管式反应器，在不同位置加入不同含量白油溶液，设置不同引发剂</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endParaRPr lang="en-US" altLang="zh-CN" sz="3200" dirty="0">
              <a:solidFill>
                <a:schemeClr val="tx1"/>
              </a:solidFill>
              <a:latin typeface="楷体" panose="02010609060101010101" pitchFamily="49" charset="-122"/>
              <a:ea typeface="楷体" panose="02010609060101010101" pitchFamily="49" charset="-122"/>
            </a:endParaRPr>
          </a:p>
        </p:txBody>
      </p:sp>
      <p:pic>
        <p:nvPicPr>
          <p:cNvPr id="2" name="图片 1">
            <a:extLst>
              <a:ext uri="{FF2B5EF4-FFF2-40B4-BE49-F238E27FC236}">
                <a16:creationId xmlns:a16="http://schemas.microsoft.com/office/drawing/2014/main" id="{AF8D1F94-4E37-473C-9DFA-E48CB3956750}"/>
              </a:ext>
            </a:extLst>
          </p:cNvPr>
          <p:cNvPicPr>
            <a:picLocks noChangeAspect="1"/>
          </p:cNvPicPr>
          <p:nvPr/>
        </p:nvPicPr>
        <p:blipFill>
          <a:blip r:embed="rId2"/>
          <a:stretch>
            <a:fillRect/>
          </a:stretch>
        </p:blipFill>
        <p:spPr>
          <a:xfrm>
            <a:off x="899592" y="4005064"/>
            <a:ext cx="3672408" cy="1909652"/>
          </a:xfrm>
          <a:prstGeom prst="rect">
            <a:avLst/>
          </a:prstGeom>
        </p:spPr>
      </p:pic>
      <p:pic>
        <p:nvPicPr>
          <p:cNvPr id="3" name="图片 2">
            <a:extLst>
              <a:ext uri="{FF2B5EF4-FFF2-40B4-BE49-F238E27FC236}">
                <a16:creationId xmlns:a16="http://schemas.microsoft.com/office/drawing/2014/main" id="{90ADEEE9-DAA5-4208-8632-C500F9D7B441}"/>
              </a:ext>
            </a:extLst>
          </p:cNvPr>
          <p:cNvPicPr>
            <a:picLocks noChangeAspect="1"/>
          </p:cNvPicPr>
          <p:nvPr/>
        </p:nvPicPr>
        <p:blipFill>
          <a:blip r:embed="rId3"/>
          <a:stretch>
            <a:fillRect/>
          </a:stretch>
        </p:blipFill>
        <p:spPr>
          <a:xfrm>
            <a:off x="4717350" y="4005064"/>
            <a:ext cx="3796941" cy="1909652"/>
          </a:xfrm>
          <a:prstGeom prst="rect">
            <a:avLst/>
          </a:prstGeom>
        </p:spPr>
      </p:pic>
    </p:spTree>
    <p:extLst>
      <p:ext uri="{BB962C8B-B14F-4D97-AF65-F5344CB8AC3E}">
        <p14:creationId xmlns:p14="http://schemas.microsoft.com/office/powerpoint/2010/main" val="1028345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401455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2</a:t>
            </a:r>
            <a:r>
              <a:rPr lang="zh-CN" altLang="en-US" sz="3200" dirty="0">
                <a:latin typeface="楷体" panose="02010609060101010101" pitchFamily="49" charset="-122"/>
                <a:ea typeface="楷体" panose="02010609060101010101" pitchFamily="49" charset="-122"/>
                <a:cs typeface="Arial" panose="020B0604020202020204" pitchFamily="34" charset="0"/>
              </a:rPr>
              <a:t>）分子量调节剂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3200" dirty="0">
                <a:solidFill>
                  <a:srgbClr val="C00000"/>
                </a:solidFill>
                <a:latin typeface="楷体" panose="02010609060101010101" pitchFamily="49" charset="-122"/>
                <a:ea typeface="楷体" panose="02010609060101010101" pitchFamily="49" charset="-122"/>
              </a:rPr>
              <a:t>链转移规律</a:t>
            </a:r>
            <a:r>
              <a:rPr lang="zh-CN" altLang="en-US" sz="3200" dirty="0">
                <a:solidFill>
                  <a:schemeClr val="tx1"/>
                </a:solidFill>
                <a:latin typeface="楷体" panose="02010609060101010101" pitchFamily="49" charset="-122"/>
                <a:ea typeface="楷体" panose="02010609060101010101" pitchFamily="49" charset="-122"/>
              </a:rPr>
              <a:t>（链转移活性）</a:t>
            </a:r>
            <a:endParaRPr lang="en-US" altLang="zh-CN" sz="3200" dirty="0">
              <a:solidFill>
                <a:schemeClr val="tx1"/>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叔碳氢</a:t>
            </a:r>
            <a:r>
              <a:rPr lang="en-US" altLang="zh-CN" sz="3200" dirty="0">
                <a:solidFill>
                  <a:schemeClr val="tx1"/>
                </a:solidFill>
                <a:latin typeface="楷体" panose="02010609060101010101" pitchFamily="49" charset="-122"/>
                <a:ea typeface="楷体" panose="02010609060101010101" pitchFamily="49" charset="-122"/>
              </a:rPr>
              <a:t>&gt;</a:t>
            </a:r>
            <a:r>
              <a:rPr lang="zh-CN" altLang="en-US" sz="3200" dirty="0">
                <a:solidFill>
                  <a:schemeClr val="tx1"/>
                </a:solidFill>
                <a:latin typeface="楷体" panose="02010609060101010101" pitchFamily="49" charset="-122"/>
                <a:ea typeface="楷体" panose="02010609060101010101" pitchFamily="49" charset="-122"/>
              </a:rPr>
              <a:t>仲碳氢</a:t>
            </a:r>
            <a:r>
              <a:rPr lang="en-US" altLang="zh-CN" sz="3200" dirty="0">
                <a:solidFill>
                  <a:schemeClr val="tx1"/>
                </a:solidFill>
                <a:latin typeface="楷体" panose="02010609060101010101" pitchFamily="49" charset="-122"/>
                <a:ea typeface="楷体" panose="02010609060101010101" pitchFamily="49" charset="-122"/>
              </a:rPr>
              <a:t>&gt;</a:t>
            </a:r>
            <a:r>
              <a:rPr lang="zh-CN" altLang="en-US" sz="3200" dirty="0">
                <a:solidFill>
                  <a:schemeClr val="tx1"/>
                </a:solidFill>
                <a:latin typeface="楷体" panose="02010609060101010101" pitchFamily="49" charset="-122"/>
                <a:ea typeface="楷体" panose="02010609060101010101" pitchFamily="49" charset="-122"/>
              </a:rPr>
              <a:t>伯碳氢，</a:t>
            </a:r>
            <a:r>
              <a:rPr lang="en-US" altLang="zh-CN" sz="3200" dirty="0">
                <a:solidFill>
                  <a:schemeClr val="tx1"/>
                </a:solidFill>
                <a:latin typeface="楷体" panose="02010609060101010101" pitchFamily="49" charset="-122"/>
                <a:ea typeface="楷体" panose="02010609060101010101" pitchFamily="49" charset="-122"/>
              </a:rPr>
              <a:t>CH</a:t>
            </a:r>
            <a:r>
              <a:rPr lang="en-US" altLang="zh-CN" sz="3200" baseline="-25000" dirty="0">
                <a:solidFill>
                  <a:schemeClr val="tx1"/>
                </a:solidFill>
                <a:latin typeface="楷体" panose="02010609060101010101" pitchFamily="49" charset="-122"/>
                <a:ea typeface="楷体" panose="02010609060101010101" pitchFamily="49" charset="-122"/>
              </a:rPr>
              <a:t>3</a:t>
            </a:r>
            <a:r>
              <a:rPr lang="en-US" altLang="zh-CN" sz="3200" dirty="0">
                <a:solidFill>
                  <a:schemeClr val="tx1"/>
                </a:solidFill>
                <a:latin typeface="楷体" panose="02010609060101010101" pitchFamily="49" charset="-122"/>
                <a:ea typeface="楷体" panose="02010609060101010101" pitchFamily="49" charset="-122"/>
              </a:rPr>
              <a:t>-C=C</a:t>
            </a:r>
            <a:r>
              <a:rPr lang="zh-CN" altLang="en-US" sz="3200" dirty="0">
                <a:solidFill>
                  <a:schemeClr val="tx1"/>
                </a:solidFill>
                <a:latin typeface="楷体" panose="02010609060101010101" pitchFamily="49" charset="-122"/>
                <a:ea typeface="楷体" panose="02010609060101010101" pitchFamily="49" charset="-122"/>
              </a:rPr>
              <a:t>连有双键后活性增加，</a:t>
            </a:r>
            <a:r>
              <a:rPr lang="en-US" altLang="zh-CN" sz="3200" dirty="0">
                <a:solidFill>
                  <a:schemeClr val="tx1"/>
                </a:solidFill>
                <a:latin typeface="楷体" panose="02010609060101010101" pitchFamily="49" charset="-122"/>
                <a:ea typeface="楷体" panose="02010609060101010101" pitchFamily="49" charset="-122"/>
              </a:rPr>
              <a:t> CH</a:t>
            </a:r>
            <a:r>
              <a:rPr lang="en-US" altLang="zh-CN" sz="3200" baseline="-25000" dirty="0">
                <a:solidFill>
                  <a:schemeClr val="tx1"/>
                </a:solidFill>
                <a:latin typeface="楷体" panose="02010609060101010101" pitchFamily="49" charset="-122"/>
                <a:ea typeface="楷体" panose="02010609060101010101" pitchFamily="49" charset="-122"/>
              </a:rPr>
              <a:t>3</a:t>
            </a:r>
            <a:r>
              <a:rPr lang="en-US" altLang="zh-CN" sz="3200" dirty="0">
                <a:solidFill>
                  <a:schemeClr val="tx1"/>
                </a:solidFill>
                <a:latin typeface="楷体" panose="02010609060101010101" pitchFamily="49" charset="-122"/>
                <a:ea typeface="楷体" panose="02010609060101010101" pitchFamily="49" charset="-122"/>
              </a:rPr>
              <a:t>-C=C &gt; CH</a:t>
            </a:r>
            <a:r>
              <a:rPr lang="en-US" altLang="zh-CN" sz="3200" baseline="-25000" dirty="0">
                <a:solidFill>
                  <a:schemeClr val="tx1"/>
                </a:solidFill>
                <a:latin typeface="楷体" panose="02010609060101010101" pitchFamily="49" charset="-122"/>
                <a:ea typeface="楷体" panose="02010609060101010101" pitchFamily="49" charset="-122"/>
              </a:rPr>
              <a:t>3</a:t>
            </a:r>
            <a:r>
              <a:rPr lang="en-US" altLang="zh-CN" sz="3200" dirty="0">
                <a:solidFill>
                  <a:schemeClr val="tx1"/>
                </a:solidFill>
                <a:latin typeface="楷体" panose="02010609060101010101" pitchFamily="49" charset="-122"/>
                <a:ea typeface="楷体" panose="02010609060101010101" pitchFamily="49" charset="-122"/>
              </a:rPr>
              <a:t>-C-C &gt; C-C</a:t>
            </a:r>
            <a:r>
              <a:rPr lang="zh-CN" altLang="en-US" sz="3200" dirty="0">
                <a:solidFill>
                  <a:schemeClr val="tx1"/>
                </a:solidFill>
                <a:latin typeface="楷体" panose="02010609060101010101" pitchFamily="49" charset="-122"/>
                <a:ea typeface="楷体" panose="02010609060101010101" pitchFamily="49" charset="-122"/>
              </a:rPr>
              <a:t> </a:t>
            </a:r>
            <a:endParaRPr lang="en-US" altLang="zh-CN" sz="3200" dirty="0">
              <a:solidFill>
                <a:schemeClr val="tx1"/>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3200" dirty="0">
                <a:solidFill>
                  <a:schemeClr val="tx1"/>
                </a:solidFill>
                <a:latin typeface="楷体" panose="02010609060101010101" pitchFamily="49" charset="-122"/>
                <a:ea typeface="楷体" panose="02010609060101010101" pitchFamily="49" charset="-122"/>
              </a:rPr>
              <a:t>对应于纯度要求</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杂质含量</a:t>
            </a:r>
            <a:r>
              <a:rPr lang="en-US" altLang="zh-CN" sz="3200" dirty="0">
                <a:solidFill>
                  <a:schemeClr val="tx1"/>
                </a:solidFill>
                <a:latin typeface="楷体" panose="02010609060101010101" pitchFamily="49" charset="-122"/>
                <a:ea typeface="楷体" panose="02010609060101010101" pitchFamily="49" charset="-122"/>
              </a:rPr>
              <a:t>(10</a:t>
            </a:r>
            <a:r>
              <a:rPr lang="en-US" altLang="zh-CN" sz="3200" baseline="30000" dirty="0">
                <a:solidFill>
                  <a:schemeClr val="tx1"/>
                </a:solidFill>
                <a:latin typeface="楷体" panose="02010609060101010101" pitchFamily="49" charset="-122"/>
                <a:ea typeface="楷体" panose="02010609060101010101" pitchFamily="49" charset="-122"/>
              </a:rPr>
              <a:t>-6</a:t>
            </a:r>
            <a:r>
              <a:rPr lang="en-US" altLang="zh-CN" sz="3200" dirty="0">
                <a:solidFill>
                  <a:schemeClr val="tx1"/>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：炔烃</a:t>
            </a:r>
            <a:r>
              <a:rPr lang="en-US" altLang="zh-CN" sz="3200" dirty="0">
                <a:solidFill>
                  <a:schemeClr val="tx1"/>
                </a:solidFill>
                <a:latin typeface="楷体" panose="02010609060101010101" pitchFamily="49" charset="-122"/>
                <a:ea typeface="楷体" panose="02010609060101010101" pitchFamily="49" charset="-122"/>
              </a:rPr>
              <a:t>&lt;400, S&lt;30</a:t>
            </a:r>
            <a:r>
              <a:rPr lang="zh-CN" altLang="en-US" sz="3200" dirty="0">
                <a:solidFill>
                  <a:schemeClr val="tx1"/>
                </a:solidFill>
                <a:latin typeface="楷体" panose="02010609060101010101" pitchFamily="49" charset="-122"/>
                <a:ea typeface="楷体" panose="02010609060101010101" pitchFamily="49" charset="-122"/>
              </a:rPr>
              <a:t>，</a:t>
            </a:r>
            <a:r>
              <a:rPr lang="en-US" altLang="zh-CN" sz="3200" dirty="0">
                <a:solidFill>
                  <a:schemeClr val="tx1"/>
                </a:solidFill>
                <a:latin typeface="楷体" panose="02010609060101010101" pitchFamily="49" charset="-122"/>
                <a:ea typeface="楷体" panose="02010609060101010101" pitchFamily="49" charset="-122"/>
              </a:rPr>
              <a:t>O</a:t>
            </a:r>
            <a:r>
              <a:rPr lang="en-US" altLang="zh-CN" sz="3200" baseline="-25000" dirty="0">
                <a:solidFill>
                  <a:schemeClr val="tx1"/>
                </a:solidFill>
                <a:latin typeface="楷体" panose="02010609060101010101" pitchFamily="49" charset="-122"/>
                <a:ea typeface="楷体" panose="02010609060101010101" pitchFamily="49" charset="-122"/>
              </a:rPr>
              <a:t>2</a:t>
            </a:r>
            <a:r>
              <a:rPr lang="en-US" altLang="zh-CN" sz="3200" dirty="0">
                <a:solidFill>
                  <a:schemeClr val="tx1"/>
                </a:solidFill>
                <a:latin typeface="楷体" panose="02010609060101010101" pitchFamily="49" charset="-122"/>
                <a:ea typeface="楷体" panose="02010609060101010101" pitchFamily="49" charset="-122"/>
              </a:rPr>
              <a:t>&lt;20</a:t>
            </a:r>
          </a:p>
        </p:txBody>
      </p:sp>
    </p:spTree>
    <p:extLst>
      <p:ext uri="{BB962C8B-B14F-4D97-AF65-F5344CB8AC3E}">
        <p14:creationId xmlns:p14="http://schemas.microsoft.com/office/powerpoint/2010/main" val="561752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200"/>
              </a:spcBef>
              <a:buClr>
                <a:srgbClr val="0070C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cs typeface="Arial Unicode MS" panose="020B0604020202020204" pitchFamily="34" charset="-122"/>
              </a:rPr>
              <a:t>本体聚合定义：</a:t>
            </a:r>
          </a:p>
          <a:p>
            <a:pPr marL="457200" indent="-457200">
              <a:spcBef>
                <a:spcPts val="1200"/>
              </a:spcBef>
              <a:buClr>
                <a:srgbClr val="0070C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cs typeface="Arial Unicode MS" panose="020B0604020202020204" pitchFamily="34" charset="-122"/>
              </a:rPr>
              <a:t>本体聚合分类：</a:t>
            </a:r>
          </a:p>
          <a:p>
            <a:pPr marL="457200" indent="-457200">
              <a:spcBef>
                <a:spcPts val="1200"/>
              </a:spcBef>
              <a:buClr>
                <a:srgbClr val="0070C0"/>
              </a:buClr>
              <a:buFont typeface="Wingdings" panose="05000000000000000000" pitchFamily="2" charset="2"/>
              <a:buChar char="u"/>
            </a:pPr>
            <a:r>
              <a:rPr lang="zh-CN" altLang="en-US"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均相本体聚合：</a:t>
            </a:r>
            <a:r>
              <a:rPr lang="en-US" altLang="zh-CN"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PMMA,PS</a:t>
            </a:r>
          </a:p>
          <a:p>
            <a:pPr marL="457200" indent="-457200">
              <a:spcBef>
                <a:spcPts val="1200"/>
              </a:spcBef>
              <a:buClr>
                <a:srgbClr val="0070C0"/>
              </a:buClr>
              <a:buFont typeface="Wingdings" panose="05000000000000000000" pitchFamily="2" charset="2"/>
              <a:buChar char="u"/>
            </a:pPr>
            <a:r>
              <a:rPr lang="zh-CN" altLang="en-US"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非均相本体聚合</a:t>
            </a:r>
            <a:r>
              <a:rPr lang="en-US" altLang="zh-CN"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:PVC</a:t>
            </a:r>
            <a:endParaRPr lang="zh-CN" altLang="en-US" sz="3200" dirty="0">
              <a:latin typeface="楷体" panose="02010609060101010101" pitchFamily="49" charset="-122"/>
              <a:ea typeface="楷体" panose="02010609060101010101" pitchFamily="49" charset="-122"/>
              <a:cs typeface="Arial Unicode MS" panose="020B0604020202020204" pitchFamily="34" charset="-122"/>
            </a:endParaRPr>
          </a:p>
          <a:p>
            <a:pPr marL="457200" indent="-457200">
              <a:spcBef>
                <a:spcPts val="1200"/>
              </a:spcBef>
              <a:buClr>
                <a:srgbClr val="0070C0"/>
              </a:buClr>
              <a:buFont typeface="Wingdings" panose="05000000000000000000" pitchFamily="2" charset="2"/>
              <a:buChar char="u"/>
            </a:pPr>
            <a:r>
              <a:rPr lang="zh-CN" altLang="en-US" sz="3200" dirty="0">
                <a:latin typeface="楷体" panose="02010609060101010101" pitchFamily="49" charset="-122"/>
                <a:ea typeface="楷体" panose="02010609060101010101" pitchFamily="49" charset="-122"/>
                <a:cs typeface="Arial Unicode MS" panose="020B0604020202020204" pitchFamily="34" charset="-122"/>
              </a:rPr>
              <a:t>根据单体的相态还可分为气相、液相和固相本体聚合。</a:t>
            </a:r>
          </a:p>
        </p:txBody>
      </p:sp>
      <p:sp>
        <p:nvSpPr>
          <p:cNvPr id="10" name="对角圆角矩形 9"/>
          <p:cNvSpPr/>
          <p:nvPr/>
        </p:nvSpPr>
        <p:spPr>
          <a:xfrm>
            <a:off x="251520" y="116632"/>
            <a:ext cx="4032448" cy="576064"/>
          </a:xfrm>
          <a:prstGeom prst="round2DiagRect">
            <a:avLst>
              <a:gd name="adj1" fmla="val 50000"/>
              <a:gd name="adj2" fmla="val 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600" dirty="0">
                <a:latin typeface="楷体" panose="02010609060101010101" pitchFamily="49" charset="-122"/>
                <a:ea typeface="楷体" panose="02010609060101010101" pitchFamily="49" charset="-122"/>
                <a:cs typeface="Arial" panose="020B0604020202020204" pitchFamily="34" charset="0"/>
              </a:rPr>
              <a:t>3.1 </a:t>
            </a:r>
            <a:r>
              <a:rPr lang="zh-CN" altLang="en-US" sz="3600" dirty="0">
                <a:latin typeface="楷体" panose="02010609060101010101" pitchFamily="49" charset="-122"/>
                <a:ea typeface="楷体" panose="02010609060101010101" pitchFamily="49" charset="-122"/>
                <a:cs typeface="Arial" panose="020B0604020202020204" pitchFamily="34" charset="0"/>
              </a:rPr>
              <a:t>概述</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855630"/>
            <a:ext cx="2438740" cy="2438740"/>
          </a:xfrm>
          <a:prstGeom prst="rect">
            <a:avLst/>
          </a:prstGeom>
        </p:spPr>
      </p:pic>
    </p:spTree>
    <p:extLst>
      <p:ext uri="{BB962C8B-B14F-4D97-AF65-F5344CB8AC3E}">
        <p14:creationId xmlns:p14="http://schemas.microsoft.com/office/powerpoint/2010/main" val="513514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(3)</a:t>
            </a:r>
            <a:r>
              <a:rPr lang="zh-CN" altLang="en-US" sz="3200" dirty="0">
                <a:latin typeface="楷体" panose="02010609060101010101" pitchFamily="49" charset="-122"/>
                <a:ea typeface="楷体" panose="02010609060101010101" pitchFamily="49" charset="-122"/>
                <a:cs typeface="Arial" panose="020B0604020202020204" pitchFamily="34" charset="0"/>
              </a:rPr>
              <a:t>添加剂</a:t>
            </a:r>
          </a:p>
        </p:txBody>
      </p:sp>
      <p:sp>
        <p:nvSpPr>
          <p:cNvPr id="45" name="椭圆 10"/>
          <p:cNvSpPr>
            <a:spLocks noChangeArrowheads="1"/>
          </p:cNvSpPr>
          <p:nvPr/>
        </p:nvSpPr>
        <p:spPr bwMode="auto">
          <a:xfrm>
            <a:off x="3113414" y="2233332"/>
            <a:ext cx="2313020" cy="1908243"/>
          </a:xfrm>
          <a:prstGeom prst="ellipse">
            <a:avLst/>
          </a:prstGeom>
          <a:gradFill rotWithShape="1">
            <a:gsLst>
              <a:gs pos="0">
                <a:srgbClr val="000000"/>
              </a:gs>
              <a:gs pos="100000">
                <a:srgbClr val="FFFFFF">
                  <a:alpha val="0"/>
                </a:srgbClr>
              </a:gs>
            </a:gsLst>
            <a:path path="shape">
              <a:fillToRect l="50000" t="50000" r="50000" b="50000"/>
            </a:path>
          </a:gradFill>
          <a:ln>
            <a:noFill/>
          </a:ln>
          <a:effectLst>
            <a:glow rad="127000">
              <a:srgbClr val="F79524">
                <a:alpha val="0"/>
              </a:srgbClr>
            </a:glow>
            <a:outerShdw dist="107763" dir="2700000" algn="ctr" rotWithShape="0">
              <a:srgbClr val="535455"/>
            </a:outerShdw>
            <a:softEdge rad="368300"/>
          </a:effectLst>
          <a:extLst/>
        </p:spPr>
        <p:txBody>
          <a:bodyPr wrap="none" lIns="92075" tIns="46038" rIns="92075" bIns="46038" anchor="ctr"/>
          <a:lstStyle/>
          <a:p>
            <a:pPr algn="ctr" fontAlgn="auto">
              <a:spcBef>
                <a:spcPts val="0"/>
              </a:spcBef>
              <a:spcAft>
                <a:spcPts val="0"/>
              </a:spcAft>
              <a:defRPr/>
            </a:pPr>
            <a:endParaRPr lang="zh-CN" altLang="zh-CN" kern="0">
              <a:solidFill>
                <a:sysClr val="windowText" lastClr="000000"/>
              </a:solidFill>
              <a:latin typeface="Arial"/>
              <a:ea typeface="宋体" pitchFamily="2" charset="-122"/>
            </a:endParaRPr>
          </a:p>
        </p:txBody>
      </p:sp>
      <p:sp>
        <p:nvSpPr>
          <p:cNvPr id="46" name="TextBox 61"/>
          <p:cNvSpPr txBox="1">
            <a:spLocks noChangeArrowheads="1"/>
          </p:cNvSpPr>
          <p:nvPr/>
        </p:nvSpPr>
        <p:spPr bwMode="auto">
          <a:xfrm>
            <a:off x="541346" y="2500247"/>
            <a:ext cx="2077821" cy="584775"/>
          </a:xfrm>
          <a:prstGeom prst="rect">
            <a:avLst/>
          </a:prstGeom>
          <a:noFill/>
          <a:ln w="9525">
            <a:noFill/>
            <a:miter lim="800000"/>
            <a:headEnd/>
            <a:tailEnd/>
          </a:ln>
        </p:spPr>
        <p:txBody>
          <a:bodyPr wrap="square">
            <a:spAutoFit/>
          </a:bodyPr>
          <a:lstStyle/>
          <a:p>
            <a:pPr>
              <a:spcBef>
                <a:spcPts val="600"/>
              </a:spcBef>
              <a:buClr>
                <a:srgbClr val="002060"/>
              </a:buClr>
            </a:pPr>
            <a:r>
              <a:rPr lang="zh-CN" altLang="en-US" sz="3200" b="1" dirty="0">
                <a:latin typeface="楷体" panose="02010609060101010101" pitchFamily="49" charset="-122"/>
                <a:ea typeface="楷体" panose="02010609060101010101" pitchFamily="49" charset="-122"/>
              </a:rPr>
              <a:t>抗静电剂</a:t>
            </a:r>
          </a:p>
        </p:txBody>
      </p:sp>
      <p:sp>
        <p:nvSpPr>
          <p:cNvPr id="47" name="任意多边形 46"/>
          <p:cNvSpPr/>
          <p:nvPr/>
        </p:nvSpPr>
        <p:spPr bwMode="auto">
          <a:xfrm>
            <a:off x="3866703" y="1406277"/>
            <a:ext cx="925513" cy="1828800"/>
          </a:xfrm>
          <a:custGeom>
            <a:avLst/>
            <a:gdLst>
              <a:gd name="connsiteX0" fmla="*/ 0 w 925285"/>
              <a:gd name="connsiteY0" fmla="*/ 326572 h 1828800"/>
              <a:gd name="connsiteX1" fmla="*/ 468085 w 925285"/>
              <a:gd name="connsiteY1" fmla="*/ 1807029 h 1828800"/>
              <a:gd name="connsiteX2" fmla="*/ 478971 w 925285"/>
              <a:gd name="connsiteY2" fmla="*/ 1807029 h 1828800"/>
              <a:gd name="connsiteX3" fmla="*/ 478971 w 925285"/>
              <a:gd name="connsiteY3" fmla="*/ 1828800 h 1828800"/>
              <a:gd name="connsiteX4" fmla="*/ 925285 w 925285"/>
              <a:gd name="connsiteY4" fmla="*/ 326572 h 1828800"/>
              <a:gd name="connsiteX5" fmla="*/ 489857 w 925285"/>
              <a:gd name="connsiteY5" fmla="*/ 0 h 1828800"/>
              <a:gd name="connsiteX6" fmla="*/ 0 w 925285"/>
              <a:gd name="connsiteY6" fmla="*/ 326572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285" h="1828800">
                <a:moveTo>
                  <a:pt x="0" y="326572"/>
                </a:moveTo>
                <a:lnTo>
                  <a:pt x="468085" y="1807029"/>
                </a:lnTo>
                <a:lnTo>
                  <a:pt x="478971" y="1807029"/>
                </a:lnTo>
                <a:lnTo>
                  <a:pt x="478971" y="1828800"/>
                </a:lnTo>
                <a:lnTo>
                  <a:pt x="925285" y="326572"/>
                </a:lnTo>
                <a:lnTo>
                  <a:pt x="489857" y="0"/>
                </a:lnTo>
                <a:lnTo>
                  <a:pt x="0" y="326572"/>
                </a:lnTo>
                <a:close/>
              </a:path>
            </a:pathLst>
          </a:custGeom>
          <a:gradFill rotWithShape="0">
            <a:gsLst>
              <a:gs pos="14000">
                <a:srgbClr val="79DCFF"/>
              </a:gs>
              <a:gs pos="100000">
                <a:srgbClr val="00B0F0"/>
              </a:gs>
            </a:gsLst>
            <a:lin ang="66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Arial"/>
              <a:ea typeface="黑体"/>
            </a:endParaRPr>
          </a:p>
        </p:txBody>
      </p:sp>
      <p:sp>
        <p:nvSpPr>
          <p:cNvPr id="48" name="任意多边形 47"/>
          <p:cNvSpPr/>
          <p:nvPr/>
        </p:nvSpPr>
        <p:spPr bwMode="auto">
          <a:xfrm>
            <a:off x="2593524" y="2331789"/>
            <a:ext cx="1752600" cy="893763"/>
          </a:xfrm>
          <a:custGeom>
            <a:avLst/>
            <a:gdLst>
              <a:gd name="connsiteX0" fmla="*/ 1752600 w 1752600"/>
              <a:gd name="connsiteY0" fmla="*/ 881743 h 892629"/>
              <a:gd name="connsiteX1" fmla="*/ 468086 w 1752600"/>
              <a:gd name="connsiteY1" fmla="*/ 0 h 892629"/>
              <a:gd name="connsiteX2" fmla="*/ 0 w 1752600"/>
              <a:gd name="connsiteY2" fmla="*/ 337457 h 892629"/>
              <a:gd name="connsiteX3" fmla="*/ 185057 w 1752600"/>
              <a:gd name="connsiteY3" fmla="*/ 892629 h 892629"/>
              <a:gd name="connsiteX4" fmla="*/ 1752600 w 1752600"/>
              <a:gd name="connsiteY4" fmla="*/ 881743 h 89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892629">
                <a:moveTo>
                  <a:pt x="1752600" y="881743"/>
                </a:moveTo>
                <a:lnTo>
                  <a:pt x="468086" y="0"/>
                </a:lnTo>
                <a:lnTo>
                  <a:pt x="0" y="337457"/>
                </a:lnTo>
                <a:lnTo>
                  <a:pt x="185057" y="892629"/>
                </a:lnTo>
                <a:lnTo>
                  <a:pt x="1752600" y="881743"/>
                </a:lnTo>
                <a:close/>
              </a:path>
            </a:pathLst>
          </a:custGeom>
          <a:gradFill rotWithShape="0">
            <a:gsLst>
              <a:gs pos="0">
                <a:srgbClr val="79DCFF"/>
              </a:gs>
              <a:gs pos="100000">
                <a:srgbClr val="00B0F0"/>
              </a:gs>
            </a:gsLst>
            <a:lin ang="48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Arial"/>
              <a:ea typeface="黑体"/>
            </a:endParaRPr>
          </a:p>
        </p:txBody>
      </p:sp>
      <p:sp>
        <p:nvSpPr>
          <p:cNvPr id="49" name="任意多边形 48"/>
          <p:cNvSpPr/>
          <p:nvPr/>
        </p:nvSpPr>
        <p:spPr bwMode="auto">
          <a:xfrm>
            <a:off x="3072953" y="3225555"/>
            <a:ext cx="1273175" cy="1490663"/>
          </a:xfrm>
          <a:custGeom>
            <a:avLst/>
            <a:gdLst>
              <a:gd name="connsiteX0" fmla="*/ 1273629 w 1273629"/>
              <a:gd name="connsiteY0" fmla="*/ 0 h 1491343"/>
              <a:gd name="connsiteX1" fmla="*/ 0 w 1273629"/>
              <a:gd name="connsiteY1" fmla="*/ 892628 h 1491343"/>
              <a:gd name="connsiteX2" fmla="*/ 195943 w 1273629"/>
              <a:gd name="connsiteY2" fmla="*/ 1491343 h 1491343"/>
              <a:gd name="connsiteX3" fmla="*/ 751115 w 1273629"/>
              <a:gd name="connsiteY3" fmla="*/ 1491343 h 1491343"/>
              <a:gd name="connsiteX4" fmla="*/ 1273629 w 1273629"/>
              <a:gd name="connsiteY4" fmla="*/ 0 h 149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629" h="1491343">
                <a:moveTo>
                  <a:pt x="1273629" y="0"/>
                </a:moveTo>
                <a:lnTo>
                  <a:pt x="0" y="892628"/>
                </a:lnTo>
                <a:lnTo>
                  <a:pt x="195943" y="1491343"/>
                </a:lnTo>
                <a:lnTo>
                  <a:pt x="751115" y="1491343"/>
                </a:lnTo>
                <a:lnTo>
                  <a:pt x="1273629" y="0"/>
                </a:lnTo>
                <a:close/>
              </a:path>
            </a:pathLst>
          </a:custGeom>
          <a:gradFill rotWithShape="0">
            <a:gsLst>
              <a:gs pos="0">
                <a:srgbClr val="79DCFF"/>
              </a:gs>
              <a:gs pos="100000">
                <a:srgbClr val="00B0F0"/>
              </a:gs>
            </a:gsLst>
            <a:lin ang="48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Arial"/>
              <a:ea typeface="黑体"/>
            </a:endParaRPr>
          </a:p>
        </p:txBody>
      </p:sp>
      <p:sp>
        <p:nvSpPr>
          <p:cNvPr id="50" name="任意多边形 49"/>
          <p:cNvSpPr/>
          <p:nvPr/>
        </p:nvSpPr>
        <p:spPr bwMode="auto">
          <a:xfrm>
            <a:off x="4346128" y="3225555"/>
            <a:ext cx="1273175" cy="1501775"/>
          </a:xfrm>
          <a:custGeom>
            <a:avLst/>
            <a:gdLst>
              <a:gd name="connsiteX0" fmla="*/ 0 w 1273629"/>
              <a:gd name="connsiteY0" fmla="*/ 0 h 1502228"/>
              <a:gd name="connsiteX1" fmla="*/ 489857 w 1273629"/>
              <a:gd name="connsiteY1" fmla="*/ 1502228 h 1502228"/>
              <a:gd name="connsiteX2" fmla="*/ 1088571 w 1273629"/>
              <a:gd name="connsiteY2" fmla="*/ 1502228 h 1502228"/>
              <a:gd name="connsiteX3" fmla="*/ 1273629 w 1273629"/>
              <a:gd name="connsiteY3" fmla="*/ 925285 h 1502228"/>
              <a:gd name="connsiteX4" fmla="*/ 0 w 1273629"/>
              <a:gd name="connsiteY4" fmla="*/ 0 h 150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629" h="1502228">
                <a:moveTo>
                  <a:pt x="0" y="0"/>
                </a:moveTo>
                <a:lnTo>
                  <a:pt x="489857" y="1502228"/>
                </a:lnTo>
                <a:lnTo>
                  <a:pt x="1088571" y="1502228"/>
                </a:lnTo>
                <a:lnTo>
                  <a:pt x="1273629" y="925285"/>
                </a:lnTo>
                <a:lnTo>
                  <a:pt x="0" y="0"/>
                </a:lnTo>
                <a:close/>
              </a:path>
            </a:pathLst>
          </a:custGeom>
          <a:gradFill rotWithShape="0">
            <a:gsLst>
              <a:gs pos="0">
                <a:srgbClr val="79DCFF"/>
              </a:gs>
              <a:gs pos="100000">
                <a:srgbClr val="00B0F0"/>
              </a:gs>
            </a:gsLst>
            <a:lin ang="48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Arial"/>
              <a:ea typeface="黑体"/>
            </a:endParaRPr>
          </a:p>
        </p:txBody>
      </p:sp>
      <p:sp>
        <p:nvSpPr>
          <p:cNvPr id="51" name="任意多边形 50"/>
          <p:cNvSpPr/>
          <p:nvPr/>
        </p:nvSpPr>
        <p:spPr bwMode="auto">
          <a:xfrm>
            <a:off x="4346124" y="2300042"/>
            <a:ext cx="1752600" cy="946151"/>
          </a:xfrm>
          <a:custGeom>
            <a:avLst/>
            <a:gdLst>
              <a:gd name="connsiteX0" fmla="*/ 0 w 1752600"/>
              <a:gd name="connsiteY0" fmla="*/ 914400 h 947057"/>
              <a:gd name="connsiteX1" fmla="*/ 1567543 w 1752600"/>
              <a:gd name="connsiteY1" fmla="*/ 947057 h 947057"/>
              <a:gd name="connsiteX2" fmla="*/ 1752600 w 1752600"/>
              <a:gd name="connsiteY2" fmla="*/ 370114 h 947057"/>
              <a:gd name="connsiteX3" fmla="*/ 1251857 w 1752600"/>
              <a:gd name="connsiteY3" fmla="*/ 0 h 947057"/>
              <a:gd name="connsiteX4" fmla="*/ 0 w 1752600"/>
              <a:gd name="connsiteY4" fmla="*/ 914400 h 94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947057">
                <a:moveTo>
                  <a:pt x="0" y="914400"/>
                </a:moveTo>
                <a:lnTo>
                  <a:pt x="1567543" y="947057"/>
                </a:lnTo>
                <a:lnTo>
                  <a:pt x="1752600" y="370114"/>
                </a:lnTo>
                <a:lnTo>
                  <a:pt x="1251857" y="0"/>
                </a:lnTo>
                <a:lnTo>
                  <a:pt x="0" y="914400"/>
                </a:lnTo>
                <a:close/>
              </a:path>
            </a:pathLst>
          </a:custGeom>
          <a:gradFill rotWithShape="0">
            <a:gsLst>
              <a:gs pos="0">
                <a:srgbClr val="79DCFF"/>
              </a:gs>
              <a:gs pos="100000">
                <a:srgbClr val="00B0F0"/>
              </a:gs>
            </a:gsLst>
            <a:lin ang="48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Arial"/>
              <a:ea typeface="黑体"/>
            </a:endParaRPr>
          </a:p>
        </p:txBody>
      </p:sp>
      <p:sp>
        <p:nvSpPr>
          <p:cNvPr id="52" name="正五边形 51"/>
          <p:cNvSpPr/>
          <p:nvPr/>
        </p:nvSpPr>
        <p:spPr bwMode="auto">
          <a:xfrm>
            <a:off x="2591941" y="2315918"/>
            <a:ext cx="928687" cy="896937"/>
          </a:xfrm>
          <a:prstGeom prst="pentagon">
            <a:avLst/>
          </a:prstGeom>
          <a:gradFill rotWithShape="0">
            <a:gsLst>
              <a:gs pos="0">
                <a:srgbClr val="00B0F0"/>
              </a:gs>
              <a:gs pos="100000">
                <a:srgbClr val="0070C0"/>
              </a:gs>
            </a:gsLst>
            <a:lin ang="132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Arial"/>
              <a:ea typeface="黑体"/>
            </a:endParaRPr>
          </a:p>
        </p:txBody>
      </p:sp>
      <p:sp>
        <p:nvSpPr>
          <p:cNvPr id="53" name="正五边形 52"/>
          <p:cNvSpPr/>
          <p:nvPr/>
        </p:nvSpPr>
        <p:spPr bwMode="auto">
          <a:xfrm>
            <a:off x="5130353" y="2282577"/>
            <a:ext cx="968375" cy="947739"/>
          </a:xfrm>
          <a:prstGeom prst="pentagon">
            <a:avLst/>
          </a:prstGeom>
          <a:gradFill rotWithShape="0">
            <a:gsLst>
              <a:gs pos="8000">
                <a:srgbClr val="00B0F0"/>
              </a:gs>
              <a:gs pos="100000">
                <a:srgbClr val="0070C0"/>
              </a:gs>
            </a:gsLst>
            <a:lin ang="192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Arial"/>
              <a:ea typeface="黑体"/>
            </a:endParaRPr>
          </a:p>
        </p:txBody>
      </p:sp>
      <p:sp>
        <p:nvSpPr>
          <p:cNvPr id="54" name="正五边形 53"/>
          <p:cNvSpPr/>
          <p:nvPr/>
        </p:nvSpPr>
        <p:spPr bwMode="auto">
          <a:xfrm>
            <a:off x="3855591" y="1385642"/>
            <a:ext cx="947737" cy="901700"/>
          </a:xfrm>
          <a:prstGeom prst="pentagon">
            <a:avLst/>
          </a:prstGeom>
          <a:gradFill rotWithShape="0">
            <a:gsLst>
              <a:gs pos="0">
                <a:srgbClr val="00B0F0"/>
              </a:gs>
              <a:gs pos="100000">
                <a:srgbClr val="0070C0"/>
              </a:gs>
            </a:gsLst>
            <a:lin ang="156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Arial"/>
              <a:ea typeface="黑体"/>
            </a:endParaRPr>
          </a:p>
        </p:txBody>
      </p:sp>
      <p:sp>
        <p:nvSpPr>
          <p:cNvPr id="55" name="正五边形 54"/>
          <p:cNvSpPr/>
          <p:nvPr/>
        </p:nvSpPr>
        <p:spPr bwMode="auto">
          <a:xfrm>
            <a:off x="3072952" y="3779592"/>
            <a:ext cx="957263" cy="923925"/>
          </a:xfrm>
          <a:prstGeom prst="pentagon">
            <a:avLst/>
          </a:prstGeom>
          <a:gradFill rotWithShape="0">
            <a:gsLst>
              <a:gs pos="0">
                <a:srgbClr val="00B0F0"/>
              </a:gs>
              <a:gs pos="100000">
                <a:srgbClr val="0070C0"/>
              </a:gs>
            </a:gsLst>
            <a:lin ang="84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Arial"/>
              <a:ea typeface="黑体"/>
            </a:endParaRPr>
          </a:p>
        </p:txBody>
      </p:sp>
      <p:sp>
        <p:nvSpPr>
          <p:cNvPr id="56" name="正五边形 55"/>
          <p:cNvSpPr/>
          <p:nvPr/>
        </p:nvSpPr>
        <p:spPr bwMode="auto">
          <a:xfrm>
            <a:off x="4662037" y="3812927"/>
            <a:ext cx="946150" cy="901700"/>
          </a:xfrm>
          <a:prstGeom prst="pentagon">
            <a:avLst/>
          </a:prstGeom>
          <a:gradFill rotWithShape="0">
            <a:gsLst>
              <a:gs pos="0">
                <a:srgbClr val="00B0F0"/>
              </a:gs>
              <a:gs pos="100000">
                <a:srgbClr val="0070C0"/>
              </a:gs>
            </a:gsLst>
            <a:lin ang="4800000" scaled="0"/>
          </a:gradFill>
          <a:ln>
            <a:noFill/>
          </a:ln>
          <a:extLst/>
        </p:spPr>
        <p:txBody>
          <a:bodyPr/>
          <a:lstStyle/>
          <a:p>
            <a:pPr eaLnBrk="0" fontAlgn="auto" hangingPunct="0">
              <a:spcBef>
                <a:spcPts val="0"/>
              </a:spcBef>
              <a:spcAft>
                <a:spcPts val="0"/>
              </a:spcAft>
              <a:defRPr/>
            </a:pPr>
            <a:endParaRPr lang="zh-CN" altLang="en-US" kern="0">
              <a:solidFill>
                <a:sysClr val="windowText" lastClr="000000"/>
              </a:solidFill>
              <a:latin typeface="Arial"/>
              <a:ea typeface="黑体"/>
            </a:endParaRPr>
          </a:p>
        </p:txBody>
      </p:sp>
      <p:grpSp>
        <p:nvGrpSpPr>
          <p:cNvPr id="57" name="组合 28"/>
          <p:cNvGrpSpPr>
            <a:grpSpLocks/>
          </p:cNvGrpSpPr>
          <p:nvPr/>
        </p:nvGrpSpPr>
        <p:grpSpPr bwMode="auto">
          <a:xfrm>
            <a:off x="3730174" y="2550867"/>
            <a:ext cx="1277938" cy="1217612"/>
            <a:chOff x="3956050" y="2668210"/>
            <a:chExt cx="1277620" cy="1216780"/>
          </a:xfrm>
        </p:grpSpPr>
        <p:sp>
          <p:nvSpPr>
            <p:cNvPr id="58" name="正五边形 57"/>
            <p:cNvSpPr/>
            <p:nvPr/>
          </p:nvSpPr>
          <p:spPr bwMode="auto">
            <a:xfrm rot="2195478">
              <a:off x="3956050" y="2668210"/>
              <a:ext cx="1277620" cy="1216780"/>
            </a:xfrm>
            <a:prstGeom prst="pentagon">
              <a:avLst/>
            </a:prstGeom>
            <a:gradFill rotWithShape="1">
              <a:gsLst>
                <a:gs pos="21000">
                  <a:srgbClr val="21740C"/>
                </a:gs>
                <a:gs pos="83000">
                  <a:srgbClr val="34A916"/>
                </a:gs>
                <a:gs pos="100000">
                  <a:srgbClr val="3FC91D"/>
                </a:gs>
              </a:gsLst>
              <a:lin ang="0" scaled="0"/>
            </a:gradFill>
            <a:ln>
              <a:noFill/>
            </a:ln>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a:ea typeface="黑体"/>
              </a:endParaRPr>
            </a:p>
          </p:txBody>
        </p:sp>
        <p:sp>
          <p:nvSpPr>
            <p:cNvPr id="59" name="正五边形 58"/>
            <p:cNvSpPr/>
            <p:nvPr/>
          </p:nvSpPr>
          <p:spPr bwMode="auto">
            <a:xfrm rot="2195478">
              <a:off x="3992035" y="2705828"/>
              <a:ext cx="1205650" cy="1148238"/>
            </a:xfrm>
            <a:prstGeom prst="pentagon">
              <a:avLst/>
            </a:prstGeom>
            <a:noFill/>
            <a:ln w="9525" cap="flat" cmpd="sng" algn="ctr">
              <a:gradFill>
                <a:gsLst>
                  <a:gs pos="1000">
                    <a:srgbClr val="FFFFFF">
                      <a:alpha val="0"/>
                    </a:srgbClr>
                  </a:gs>
                  <a:gs pos="50000">
                    <a:srgbClr val="FFFFFF">
                      <a:alpha val="74000"/>
                    </a:srgbClr>
                  </a:gs>
                  <a:gs pos="100000">
                    <a:srgbClr val="FFFFFF">
                      <a:alpha val="63000"/>
                    </a:srgbClr>
                  </a:gs>
                </a:gsLst>
                <a:lin ang="5400000" scaled="0"/>
              </a:gradFill>
              <a:prstDash val="solid"/>
              <a:round/>
              <a:headEnd type="none" w="med" len="med"/>
              <a:tailEnd type="none" w="med" len="med"/>
            </a:ln>
            <a:effectLs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Arial"/>
                <a:ea typeface="宋体" pitchFamily="2" charset="-122"/>
              </a:endParaRPr>
            </a:p>
          </p:txBody>
        </p:sp>
      </p:grpSp>
      <p:sp>
        <p:nvSpPr>
          <p:cNvPr id="60" name="TextBox 23"/>
          <p:cNvSpPr txBox="1">
            <a:spLocks noChangeArrowheads="1"/>
          </p:cNvSpPr>
          <p:nvPr/>
        </p:nvSpPr>
        <p:spPr bwMode="auto">
          <a:xfrm>
            <a:off x="2858638" y="2601668"/>
            <a:ext cx="389850" cy="461665"/>
          </a:xfrm>
          <a:prstGeom prst="rect">
            <a:avLst/>
          </a:prstGeom>
          <a:noFill/>
          <a:ln w="9525">
            <a:noFill/>
            <a:miter lim="800000"/>
            <a:headEnd/>
            <a:tailEnd/>
          </a:ln>
        </p:spPr>
        <p:txBody>
          <a:bodyPr wrap="none">
            <a:spAutoFit/>
          </a:bodyPr>
          <a:lstStyle/>
          <a:p>
            <a:pPr fontAlgn="auto">
              <a:spcBef>
                <a:spcPts val="0"/>
              </a:spcBef>
              <a:spcAft>
                <a:spcPts val="0"/>
              </a:spcAft>
            </a:pPr>
            <a:r>
              <a:rPr lang="en-US" altLang="zh-CN" sz="2400">
                <a:solidFill>
                  <a:srgbClr val="FFFFFF"/>
                </a:solidFill>
                <a:latin typeface="Arial Black" pitchFamily="34" charset="0"/>
                <a:ea typeface="黑体"/>
              </a:rPr>
              <a:t>5</a:t>
            </a:r>
            <a:endParaRPr lang="zh-CN" altLang="en-US" sz="2400">
              <a:solidFill>
                <a:srgbClr val="FFFFFF"/>
              </a:solidFill>
              <a:latin typeface="Arial Black" pitchFamily="34" charset="0"/>
              <a:ea typeface="黑体"/>
            </a:endParaRPr>
          </a:p>
        </p:txBody>
      </p:sp>
      <p:sp>
        <p:nvSpPr>
          <p:cNvPr id="61" name="TextBox 24"/>
          <p:cNvSpPr txBox="1">
            <a:spLocks noChangeArrowheads="1"/>
          </p:cNvSpPr>
          <p:nvPr/>
        </p:nvSpPr>
        <p:spPr bwMode="auto">
          <a:xfrm>
            <a:off x="5431974" y="2601668"/>
            <a:ext cx="389850" cy="461665"/>
          </a:xfrm>
          <a:prstGeom prst="rect">
            <a:avLst/>
          </a:prstGeom>
          <a:noFill/>
          <a:ln w="9525">
            <a:noFill/>
            <a:miter lim="800000"/>
            <a:headEnd/>
            <a:tailEnd/>
          </a:ln>
        </p:spPr>
        <p:txBody>
          <a:bodyPr wrap="none">
            <a:spAutoFit/>
          </a:bodyPr>
          <a:lstStyle/>
          <a:p>
            <a:pPr fontAlgn="auto">
              <a:spcBef>
                <a:spcPts val="0"/>
              </a:spcBef>
              <a:spcAft>
                <a:spcPts val="0"/>
              </a:spcAft>
            </a:pPr>
            <a:r>
              <a:rPr lang="en-US" altLang="zh-CN" sz="2400">
                <a:solidFill>
                  <a:srgbClr val="FFFFFF"/>
                </a:solidFill>
                <a:latin typeface="Arial Black" pitchFamily="34" charset="0"/>
                <a:ea typeface="黑体"/>
              </a:rPr>
              <a:t>2</a:t>
            </a:r>
            <a:endParaRPr lang="zh-CN" altLang="en-US" sz="2400">
              <a:solidFill>
                <a:srgbClr val="FFFFFF"/>
              </a:solidFill>
              <a:latin typeface="Arial Black" pitchFamily="34" charset="0"/>
              <a:ea typeface="黑体"/>
            </a:endParaRPr>
          </a:p>
        </p:txBody>
      </p:sp>
      <p:sp>
        <p:nvSpPr>
          <p:cNvPr id="62" name="TextBox 25"/>
          <p:cNvSpPr txBox="1">
            <a:spLocks noChangeArrowheads="1"/>
          </p:cNvSpPr>
          <p:nvPr/>
        </p:nvSpPr>
        <p:spPr bwMode="auto">
          <a:xfrm>
            <a:off x="4955725" y="4079630"/>
            <a:ext cx="389850" cy="461665"/>
          </a:xfrm>
          <a:prstGeom prst="rect">
            <a:avLst/>
          </a:prstGeom>
          <a:noFill/>
          <a:ln w="9525">
            <a:noFill/>
            <a:miter lim="800000"/>
            <a:headEnd/>
            <a:tailEnd/>
          </a:ln>
        </p:spPr>
        <p:txBody>
          <a:bodyPr wrap="none">
            <a:spAutoFit/>
          </a:bodyPr>
          <a:lstStyle/>
          <a:p>
            <a:pPr fontAlgn="auto">
              <a:spcBef>
                <a:spcPts val="0"/>
              </a:spcBef>
              <a:spcAft>
                <a:spcPts val="0"/>
              </a:spcAft>
            </a:pPr>
            <a:r>
              <a:rPr lang="en-US" altLang="zh-CN" sz="2400">
                <a:solidFill>
                  <a:srgbClr val="FFFFFF"/>
                </a:solidFill>
                <a:latin typeface="Arial Black" pitchFamily="34" charset="0"/>
                <a:ea typeface="黑体"/>
              </a:rPr>
              <a:t>3</a:t>
            </a:r>
            <a:endParaRPr lang="zh-CN" altLang="en-US" sz="2400">
              <a:solidFill>
                <a:srgbClr val="FFFFFF"/>
              </a:solidFill>
              <a:latin typeface="Arial Black" pitchFamily="34" charset="0"/>
              <a:ea typeface="黑体"/>
            </a:endParaRPr>
          </a:p>
        </p:txBody>
      </p:sp>
      <p:sp>
        <p:nvSpPr>
          <p:cNvPr id="63" name="TextBox 26"/>
          <p:cNvSpPr txBox="1">
            <a:spLocks noChangeArrowheads="1"/>
          </p:cNvSpPr>
          <p:nvPr/>
        </p:nvSpPr>
        <p:spPr bwMode="auto">
          <a:xfrm>
            <a:off x="3355525" y="4079630"/>
            <a:ext cx="389850" cy="461665"/>
          </a:xfrm>
          <a:prstGeom prst="rect">
            <a:avLst/>
          </a:prstGeom>
          <a:noFill/>
          <a:ln w="9525">
            <a:noFill/>
            <a:miter lim="800000"/>
            <a:headEnd/>
            <a:tailEnd/>
          </a:ln>
        </p:spPr>
        <p:txBody>
          <a:bodyPr wrap="none">
            <a:spAutoFit/>
          </a:bodyPr>
          <a:lstStyle/>
          <a:p>
            <a:pPr fontAlgn="auto">
              <a:spcBef>
                <a:spcPts val="0"/>
              </a:spcBef>
              <a:spcAft>
                <a:spcPts val="0"/>
              </a:spcAft>
            </a:pPr>
            <a:r>
              <a:rPr lang="en-US" altLang="zh-CN" sz="2400">
                <a:solidFill>
                  <a:srgbClr val="FFFFFF"/>
                </a:solidFill>
                <a:latin typeface="Arial Black" pitchFamily="34" charset="0"/>
                <a:ea typeface="黑体"/>
              </a:rPr>
              <a:t>4</a:t>
            </a:r>
            <a:endParaRPr lang="zh-CN" altLang="en-US" sz="2400">
              <a:solidFill>
                <a:srgbClr val="FFFFFF"/>
              </a:solidFill>
              <a:latin typeface="Arial Black" pitchFamily="34" charset="0"/>
              <a:ea typeface="黑体"/>
            </a:endParaRPr>
          </a:p>
        </p:txBody>
      </p:sp>
      <p:sp>
        <p:nvSpPr>
          <p:cNvPr id="64" name="TextBox 27"/>
          <p:cNvSpPr txBox="1">
            <a:spLocks noChangeArrowheads="1"/>
          </p:cNvSpPr>
          <p:nvPr/>
        </p:nvSpPr>
        <p:spPr bwMode="auto">
          <a:xfrm>
            <a:off x="4136574" y="1630118"/>
            <a:ext cx="389850" cy="461665"/>
          </a:xfrm>
          <a:prstGeom prst="rect">
            <a:avLst/>
          </a:prstGeom>
          <a:noFill/>
          <a:ln w="9525">
            <a:noFill/>
            <a:miter lim="800000"/>
            <a:headEnd/>
            <a:tailEnd/>
          </a:ln>
        </p:spPr>
        <p:txBody>
          <a:bodyPr wrap="none">
            <a:spAutoFit/>
          </a:bodyPr>
          <a:lstStyle/>
          <a:p>
            <a:pPr fontAlgn="auto">
              <a:spcBef>
                <a:spcPts val="0"/>
              </a:spcBef>
              <a:spcAft>
                <a:spcPts val="0"/>
              </a:spcAft>
            </a:pPr>
            <a:r>
              <a:rPr lang="en-US" altLang="zh-CN" sz="2400">
                <a:solidFill>
                  <a:srgbClr val="FFFFFF"/>
                </a:solidFill>
                <a:latin typeface="Arial Black" pitchFamily="34" charset="0"/>
                <a:ea typeface="黑体"/>
              </a:rPr>
              <a:t>1</a:t>
            </a:r>
            <a:endParaRPr lang="zh-CN" altLang="en-US" sz="2400">
              <a:solidFill>
                <a:srgbClr val="FFFFFF"/>
              </a:solidFill>
              <a:latin typeface="Arial Black" pitchFamily="34" charset="0"/>
              <a:ea typeface="黑体"/>
            </a:endParaRPr>
          </a:p>
        </p:txBody>
      </p:sp>
      <p:sp>
        <p:nvSpPr>
          <p:cNvPr id="65" name="TextBox 21"/>
          <p:cNvSpPr txBox="1">
            <a:spLocks noChangeArrowheads="1"/>
          </p:cNvSpPr>
          <p:nvPr/>
        </p:nvSpPr>
        <p:spPr bwMode="auto">
          <a:xfrm>
            <a:off x="3723824" y="3019177"/>
            <a:ext cx="1219200" cy="461665"/>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auto" hangingPunct="1">
              <a:spcBef>
                <a:spcPts val="0"/>
              </a:spcBef>
              <a:spcAft>
                <a:spcPts val="0"/>
              </a:spcAft>
              <a:defRPr/>
            </a:pPr>
            <a:r>
              <a:rPr lang="zh-CN" altLang="en-US" sz="2400" kern="0" dirty="0">
                <a:solidFill>
                  <a:srgbClr val="FFFFFF"/>
                </a:solidFill>
                <a:latin typeface="微软雅黑" pitchFamily="34" charset="-122"/>
                <a:ea typeface="微软雅黑" pitchFamily="34" charset="-122"/>
              </a:rPr>
              <a:t>添加剂</a:t>
            </a:r>
          </a:p>
        </p:txBody>
      </p:sp>
      <p:sp>
        <p:nvSpPr>
          <p:cNvPr id="66" name="环形箭头 65"/>
          <p:cNvSpPr/>
          <p:nvPr/>
        </p:nvSpPr>
        <p:spPr bwMode="auto">
          <a:xfrm rot="15194886">
            <a:off x="2258562" y="3076327"/>
            <a:ext cx="1219200" cy="1219200"/>
          </a:xfrm>
          <a:prstGeom prst="circularArrow">
            <a:avLst/>
          </a:prstGeom>
          <a:gradFill>
            <a:gsLst>
              <a:gs pos="15000">
                <a:srgbClr val="535455">
                  <a:lumMod val="20000"/>
                  <a:lumOff val="80000"/>
                </a:srgbClr>
              </a:gs>
              <a:gs pos="99000">
                <a:sysClr val="window" lastClr="FFFFFF">
                  <a:lumMod val="65000"/>
                </a:sysClr>
              </a:gs>
            </a:gsLst>
            <a:lin ang="21594000" scaled="0"/>
          </a:gradFill>
          <a:ln w="25400" cap="flat" cmpd="sng" algn="ctr">
            <a:noFill/>
            <a:prstDash val="solid"/>
          </a:ln>
          <a:effectLst/>
          <a:extLst/>
        </p:spPr>
        <p:txBody>
          <a:bodyPr anchor="ctr"/>
          <a:lstStyle/>
          <a:p>
            <a:pPr algn="ctr" eaLnBrk="0" fontAlgn="auto" hangingPunct="0">
              <a:spcBef>
                <a:spcPts val="0"/>
              </a:spcBef>
              <a:spcAft>
                <a:spcPts val="0"/>
              </a:spcAft>
              <a:defRPr/>
            </a:pPr>
            <a:endParaRPr lang="zh-CN" altLang="en-US" kern="0">
              <a:solidFill>
                <a:sysClr val="window" lastClr="FFFFFF"/>
              </a:solidFill>
              <a:latin typeface="Segoe UI"/>
              <a:ea typeface="黑体"/>
            </a:endParaRPr>
          </a:p>
        </p:txBody>
      </p:sp>
      <p:sp>
        <p:nvSpPr>
          <p:cNvPr id="67" name="环形箭头 66"/>
          <p:cNvSpPr/>
          <p:nvPr/>
        </p:nvSpPr>
        <p:spPr bwMode="auto">
          <a:xfrm rot="19325918">
            <a:off x="2791962" y="1371352"/>
            <a:ext cx="1219200" cy="1219200"/>
          </a:xfrm>
          <a:prstGeom prst="circularArrow">
            <a:avLst/>
          </a:prstGeom>
          <a:gradFill>
            <a:gsLst>
              <a:gs pos="15000">
                <a:srgbClr val="535455">
                  <a:lumMod val="20000"/>
                  <a:lumOff val="80000"/>
                </a:srgbClr>
              </a:gs>
              <a:gs pos="99000">
                <a:sysClr val="window" lastClr="FFFFFF">
                  <a:lumMod val="65000"/>
                </a:sysClr>
              </a:gs>
            </a:gsLst>
            <a:lin ang="21594000" scaled="0"/>
          </a:gradFill>
          <a:ln w="25400" cap="flat" cmpd="sng" algn="ctr">
            <a:noFill/>
            <a:prstDash val="solid"/>
          </a:ln>
          <a:effectLst/>
          <a:extLst/>
        </p:spPr>
        <p:txBody>
          <a:bodyPr anchor="ctr"/>
          <a:lstStyle/>
          <a:p>
            <a:pPr algn="ctr" eaLnBrk="0" fontAlgn="auto" hangingPunct="0">
              <a:spcBef>
                <a:spcPts val="0"/>
              </a:spcBef>
              <a:spcAft>
                <a:spcPts val="0"/>
              </a:spcAft>
              <a:defRPr/>
            </a:pPr>
            <a:endParaRPr lang="zh-CN" altLang="en-US" kern="0">
              <a:solidFill>
                <a:sysClr val="window" lastClr="FFFFFF"/>
              </a:solidFill>
              <a:latin typeface="Segoe UI"/>
              <a:ea typeface="黑体"/>
            </a:endParaRPr>
          </a:p>
        </p:txBody>
      </p:sp>
      <p:sp>
        <p:nvSpPr>
          <p:cNvPr id="68" name="环形箭头 67"/>
          <p:cNvSpPr/>
          <p:nvPr/>
        </p:nvSpPr>
        <p:spPr bwMode="auto">
          <a:xfrm rot="2186439">
            <a:off x="4628699" y="1360240"/>
            <a:ext cx="1219200" cy="1219200"/>
          </a:xfrm>
          <a:prstGeom prst="circularArrow">
            <a:avLst/>
          </a:prstGeom>
          <a:gradFill>
            <a:gsLst>
              <a:gs pos="15000">
                <a:srgbClr val="535455">
                  <a:lumMod val="20000"/>
                  <a:lumOff val="80000"/>
                </a:srgbClr>
              </a:gs>
              <a:gs pos="99000">
                <a:sysClr val="window" lastClr="FFFFFF">
                  <a:lumMod val="65000"/>
                </a:sysClr>
              </a:gs>
            </a:gsLst>
            <a:lin ang="21594000" scaled="0"/>
          </a:gradFill>
          <a:ln w="25400" cap="flat" cmpd="sng" algn="ctr">
            <a:noFill/>
            <a:prstDash val="solid"/>
          </a:ln>
          <a:effectLst/>
          <a:extLst/>
        </p:spPr>
        <p:txBody>
          <a:bodyPr anchor="ctr"/>
          <a:lstStyle/>
          <a:p>
            <a:pPr algn="ctr" eaLnBrk="0" fontAlgn="auto" hangingPunct="0">
              <a:spcBef>
                <a:spcPts val="0"/>
              </a:spcBef>
              <a:spcAft>
                <a:spcPts val="0"/>
              </a:spcAft>
              <a:defRPr/>
            </a:pPr>
            <a:endParaRPr lang="zh-CN" altLang="en-US" kern="0">
              <a:solidFill>
                <a:sysClr val="window" lastClr="FFFFFF"/>
              </a:solidFill>
              <a:latin typeface="Segoe UI"/>
              <a:ea typeface="黑体"/>
            </a:endParaRPr>
          </a:p>
        </p:txBody>
      </p:sp>
      <p:sp>
        <p:nvSpPr>
          <p:cNvPr id="69" name="环形箭头 68"/>
          <p:cNvSpPr/>
          <p:nvPr/>
        </p:nvSpPr>
        <p:spPr bwMode="auto">
          <a:xfrm rot="6440240">
            <a:off x="5211312" y="3112840"/>
            <a:ext cx="1219200" cy="1219200"/>
          </a:xfrm>
          <a:prstGeom prst="circularArrow">
            <a:avLst/>
          </a:prstGeom>
          <a:gradFill>
            <a:gsLst>
              <a:gs pos="15000">
                <a:srgbClr val="535455">
                  <a:lumMod val="20000"/>
                  <a:lumOff val="80000"/>
                </a:srgbClr>
              </a:gs>
              <a:gs pos="99000">
                <a:sysClr val="window" lastClr="FFFFFF">
                  <a:lumMod val="65000"/>
                </a:sysClr>
              </a:gs>
            </a:gsLst>
            <a:lin ang="21594000" scaled="0"/>
          </a:gradFill>
          <a:ln w="25400" cap="flat" cmpd="sng" algn="ctr">
            <a:noFill/>
            <a:prstDash val="solid"/>
          </a:ln>
          <a:effectLst/>
          <a:extLst/>
        </p:spPr>
        <p:txBody>
          <a:bodyPr anchor="ctr"/>
          <a:lstStyle/>
          <a:p>
            <a:pPr algn="ctr" eaLnBrk="0" fontAlgn="auto" hangingPunct="0">
              <a:spcBef>
                <a:spcPts val="0"/>
              </a:spcBef>
              <a:spcAft>
                <a:spcPts val="0"/>
              </a:spcAft>
              <a:defRPr/>
            </a:pPr>
            <a:endParaRPr lang="zh-CN" altLang="en-US" kern="0">
              <a:solidFill>
                <a:sysClr val="window" lastClr="FFFFFF"/>
              </a:solidFill>
              <a:latin typeface="Segoe UI"/>
              <a:ea typeface="黑体"/>
            </a:endParaRPr>
          </a:p>
        </p:txBody>
      </p:sp>
      <p:sp>
        <p:nvSpPr>
          <p:cNvPr id="70" name="环形箭头 69"/>
          <p:cNvSpPr/>
          <p:nvPr/>
        </p:nvSpPr>
        <p:spPr bwMode="auto">
          <a:xfrm rot="10800000">
            <a:off x="3714299" y="4139952"/>
            <a:ext cx="1219200" cy="1219200"/>
          </a:xfrm>
          <a:prstGeom prst="circularArrow">
            <a:avLst/>
          </a:prstGeom>
          <a:gradFill>
            <a:gsLst>
              <a:gs pos="15000">
                <a:srgbClr val="535455">
                  <a:lumMod val="20000"/>
                  <a:lumOff val="80000"/>
                </a:srgbClr>
              </a:gs>
              <a:gs pos="99000">
                <a:sysClr val="window" lastClr="FFFFFF">
                  <a:lumMod val="65000"/>
                </a:sysClr>
              </a:gs>
            </a:gsLst>
            <a:lin ang="21594000" scaled="0"/>
          </a:gradFill>
          <a:ln w="25400" cap="flat" cmpd="sng" algn="ctr">
            <a:noFill/>
            <a:prstDash val="solid"/>
          </a:ln>
          <a:effectLst/>
          <a:extLst/>
        </p:spPr>
        <p:txBody>
          <a:bodyPr anchor="ctr"/>
          <a:lstStyle/>
          <a:p>
            <a:pPr algn="ctr" eaLnBrk="0" fontAlgn="auto" hangingPunct="0">
              <a:spcBef>
                <a:spcPts val="0"/>
              </a:spcBef>
              <a:spcAft>
                <a:spcPts val="0"/>
              </a:spcAft>
              <a:defRPr/>
            </a:pPr>
            <a:endParaRPr lang="zh-CN" altLang="en-US" kern="0">
              <a:solidFill>
                <a:sysClr val="window" lastClr="FFFFFF"/>
              </a:solidFill>
              <a:latin typeface="Segoe UI"/>
              <a:ea typeface="黑体"/>
            </a:endParaRPr>
          </a:p>
        </p:txBody>
      </p:sp>
      <p:sp>
        <p:nvSpPr>
          <p:cNvPr id="71" name="TextBox 61"/>
          <p:cNvSpPr txBox="1">
            <a:spLocks noChangeArrowheads="1"/>
          </p:cNvSpPr>
          <p:nvPr/>
        </p:nvSpPr>
        <p:spPr bwMode="auto">
          <a:xfrm>
            <a:off x="6048734" y="2609978"/>
            <a:ext cx="2334030" cy="584775"/>
          </a:xfrm>
          <a:prstGeom prst="rect">
            <a:avLst/>
          </a:prstGeom>
          <a:noFill/>
          <a:ln w="9525">
            <a:noFill/>
            <a:miter lim="800000"/>
            <a:headEnd/>
            <a:tailEnd/>
          </a:ln>
        </p:spPr>
        <p:txBody>
          <a:bodyPr wrap="square">
            <a:spAutoFit/>
          </a:bodyPr>
          <a:lstStyle/>
          <a:p>
            <a:pPr>
              <a:spcBef>
                <a:spcPts val="600"/>
              </a:spcBef>
              <a:buClr>
                <a:srgbClr val="002060"/>
              </a:buClr>
            </a:pPr>
            <a:r>
              <a:rPr lang="zh-CN" altLang="en-US" sz="3200" b="1" dirty="0">
                <a:latin typeface="楷体" panose="02010609060101010101" pitchFamily="49" charset="-122"/>
                <a:ea typeface="楷体" panose="02010609060101010101" pitchFamily="49" charset="-122"/>
              </a:rPr>
              <a:t>抗紫外线剂</a:t>
            </a:r>
            <a:endParaRPr lang="en-US" altLang="zh-CN" sz="3200" b="1" dirty="0">
              <a:solidFill>
                <a:srgbClr val="FF0000"/>
              </a:solidFill>
              <a:latin typeface="楷体" panose="02010609060101010101" pitchFamily="49" charset="-122"/>
              <a:ea typeface="楷体" panose="02010609060101010101" pitchFamily="49" charset="-122"/>
            </a:endParaRPr>
          </a:p>
        </p:txBody>
      </p:sp>
      <p:sp>
        <p:nvSpPr>
          <p:cNvPr id="72" name="TextBox 61"/>
          <p:cNvSpPr txBox="1">
            <a:spLocks noChangeArrowheads="1"/>
          </p:cNvSpPr>
          <p:nvPr/>
        </p:nvSpPr>
        <p:spPr bwMode="auto">
          <a:xfrm>
            <a:off x="5528883" y="4261204"/>
            <a:ext cx="1581050" cy="584775"/>
          </a:xfrm>
          <a:prstGeom prst="rect">
            <a:avLst/>
          </a:prstGeom>
          <a:noFill/>
          <a:ln w="9525">
            <a:noFill/>
            <a:miter lim="800000"/>
            <a:headEnd/>
            <a:tailEnd/>
          </a:ln>
        </p:spPr>
        <p:txBody>
          <a:bodyPr wrap="square">
            <a:spAutoFit/>
          </a:bodyPr>
          <a:lstStyle/>
          <a:p>
            <a:pPr>
              <a:spcBef>
                <a:spcPts val="600"/>
              </a:spcBef>
              <a:buClr>
                <a:srgbClr val="002060"/>
              </a:buClr>
            </a:pPr>
            <a:r>
              <a:rPr lang="zh-CN" altLang="en-US" sz="3200" b="1" dirty="0">
                <a:latin typeface="楷体" panose="02010609060101010101" pitchFamily="49" charset="-122"/>
                <a:ea typeface="楷体" panose="02010609060101010101" pitchFamily="49" charset="-122"/>
              </a:rPr>
              <a:t>润滑剂</a:t>
            </a:r>
            <a:endParaRPr lang="en-US" altLang="zh-CN" sz="3200" b="1" dirty="0">
              <a:latin typeface="楷体" panose="02010609060101010101" pitchFamily="49" charset="-122"/>
              <a:ea typeface="楷体" panose="02010609060101010101" pitchFamily="49" charset="-122"/>
            </a:endParaRPr>
          </a:p>
        </p:txBody>
      </p:sp>
      <p:sp>
        <p:nvSpPr>
          <p:cNvPr id="73" name="TextBox 61"/>
          <p:cNvSpPr txBox="1">
            <a:spLocks noChangeArrowheads="1"/>
          </p:cNvSpPr>
          <p:nvPr/>
        </p:nvSpPr>
        <p:spPr bwMode="auto">
          <a:xfrm>
            <a:off x="1952202" y="4390129"/>
            <a:ext cx="1428754" cy="584775"/>
          </a:xfrm>
          <a:prstGeom prst="rect">
            <a:avLst/>
          </a:prstGeom>
          <a:noFill/>
          <a:ln w="9525">
            <a:noFill/>
            <a:miter lim="800000"/>
            <a:headEnd/>
            <a:tailEnd/>
          </a:ln>
        </p:spPr>
        <p:txBody>
          <a:bodyPr wrap="square">
            <a:spAutoFit/>
          </a:bodyPr>
          <a:lstStyle/>
          <a:p>
            <a:pPr algn="ctr" fontAlgn="auto">
              <a:spcBef>
                <a:spcPts val="0"/>
              </a:spcBef>
              <a:spcAft>
                <a:spcPts val="0"/>
              </a:spcAft>
              <a:defRPr/>
            </a:pPr>
            <a:r>
              <a:rPr lang="zh-CN" altLang="en-US" sz="3200" b="1" dirty="0">
                <a:latin typeface="楷体" panose="02010609060101010101" pitchFamily="49" charset="-122"/>
                <a:ea typeface="楷体" panose="02010609060101010101" pitchFamily="49" charset="-122"/>
              </a:rPr>
              <a:t>开口剂</a:t>
            </a:r>
          </a:p>
        </p:txBody>
      </p:sp>
      <p:sp>
        <p:nvSpPr>
          <p:cNvPr id="74" name="TextBox 61"/>
          <p:cNvSpPr txBox="1">
            <a:spLocks noChangeArrowheads="1"/>
          </p:cNvSpPr>
          <p:nvPr/>
        </p:nvSpPr>
        <p:spPr bwMode="auto">
          <a:xfrm>
            <a:off x="2766140" y="836712"/>
            <a:ext cx="2550104" cy="584775"/>
          </a:xfrm>
          <a:prstGeom prst="rect">
            <a:avLst/>
          </a:prstGeom>
          <a:noFill/>
          <a:ln w="9525">
            <a:noFill/>
            <a:miter lim="800000"/>
            <a:headEnd/>
            <a:tailEnd/>
          </a:ln>
        </p:spPr>
        <p:txBody>
          <a:bodyPr wrap="square">
            <a:spAutoFit/>
          </a:bodyPr>
          <a:lstStyle/>
          <a:p>
            <a:pPr>
              <a:spcBef>
                <a:spcPts val="600"/>
              </a:spcBef>
              <a:buClr>
                <a:srgbClr val="002060"/>
              </a:buClr>
            </a:pPr>
            <a:r>
              <a:rPr lang="zh-CN" altLang="en-US" sz="3200" b="1" dirty="0">
                <a:latin typeface="楷体" panose="02010609060101010101" pitchFamily="49" charset="-122"/>
                <a:ea typeface="楷体" panose="02010609060101010101" pitchFamily="49" charset="-122"/>
              </a:rPr>
              <a:t>防老抗氧剂</a:t>
            </a:r>
            <a:endParaRPr lang="en-US" altLang="zh-CN" sz="3200" b="1" dirty="0">
              <a:solidFill>
                <a:srgbClr val="FF0000"/>
              </a:solidFill>
              <a:latin typeface="楷体" panose="02010609060101010101" pitchFamily="49" charset="-122"/>
              <a:ea typeface="楷体" panose="02010609060101010101" pitchFamily="49" charset="-122"/>
            </a:endParaRPr>
          </a:p>
        </p:txBody>
      </p:sp>
      <p:sp>
        <p:nvSpPr>
          <p:cNvPr id="75" name="任意多边形 40"/>
          <p:cNvSpPr>
            <a:spLocks noChangeArrowheads="1"/>
          </p:cNvSpPr>
          <p:nvPr/>
        </p:nvSpPr>
        <p:spPr bwMode="auto">
          <a:xfrm>
            <a:off x="4036566" y="2287340"/>
            <a:ext cx="587375" cy="0"/>
          </a:xfrm>
          <a:custGeom>
            <a:avLst/>
            <a:gdLst>
              <a:gd name="T0" fmla="*/ 0 w 587829"/>
              <a:gd name="T1" fmla="*/ 583304 w 587829"/>
              <a:gd name="T2" fmla="*/ 0 60000 65536"/>
              <a:gd name="T3" fmla="*/ 0 60000 65536"/>
              <a:gd name="T4" fmla="*/ 0 w 587829"/>
              <a:gd name="T5" fmla="*/ 587829 w 587829"/>
            </a:gdLst>
            <a:ahLst/>
            <a:cxnLst>
              <a:cxn ang="T2">
                <a:pos x="T0" y="0"/>
              </a:cxn>
              <a:cxn ang="T3">
                <a:pos x="T1" y="0"/>
              </a:cxn>
            </a:cxnLst>
            <a:rect l="T4" t="0" r="T5" b="0"/>
            <a:pathLst>
              <a:path w="587829">
                <a:moveTo>
                  <a:pt x="0" y="0"/>
                </a:moveTo>
                <a:lnTo>
                  <a:pt x="587829" y="0"/>
                </a:lnTo>
              </a:path>
            </a:pathLst>
          </a:custGeom>
          <a:solidFill>
            <a:srgbClr val="6EA0B0"/>
          </a:solidFill>
          <a:ln w="9525" algn="ctr">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黑体"/>
            </a:endParaRPr>
          </a:p>
        </p:txBody>
      </p:sp>
      <p:sp>
        <p:nvSpPr>
          <p:cNvPr id="76" name="任意多边形 41"/>
          <p:cNvSpPr>
            <a:spLocks noChangeArrowheads="1"/>
          </p:cNvSpPr>
          <p:nvPr/>
        </p:nvSpPr>
        <p:spPr bwMode="auto">
          <a:xfrm>
            <a:off x="3341237" y="2655640"/>
            <a:ext cx="177800" cy="569912"/>
          </a:xfrm>
          <a:custGeom>
            <a:avLst/>
            <a:gdLst>
              <a:gd name="T0" fmla="*/ 174857 w 178130"/>
              <a:gd name="T1" fmla="*/ 0 h 570016"/>
              <a:gd name="T2" fmla="*/ 0 w 178130"/>
              <a:gd name="T3" fmla="*/ 568976 h 570016"/>
              <a:gd name="T4" fmla="*/ 0 60000 65536"/>
              <a:gd name="T5" fmla="*/ 0 60000 65536"/>
              <a:gd name="T6" fmla="*/ 0 w 178130"/>
              <a:gd name="T7" fmla="*/ 0 h 570016"/>
              <a:gd name="T8" fmla="*/ 178130 w 178130"/>
              <a:gd name="T9" fmla="*/ 570016 h 570016"/>
            </a:gdLst>
            <a:ahLst/>
            <a:cxnLst>
              <a:cxn ang="T4">
                <a:pos x="T0" y="T1"/>
              </a:cxn>
              <a:cxn ang="T5">
                <a:pos x="T2" y="T3"/>
              </a:cxn>
            </a:cxnLst>
            <a:rect l="T6" t="T7" r="T8" b="T9"/>
            <a:pathLst>
              <a:path w="178130" h="570016">
                <a:moveTo>
                  <a:pt x="178130" y="0"/>
                </a:moveTo>
                <a:lnTo>
                  <a:pt x="0" y="570016"/>
                </a:lnTo>
              </a:path>
            </a:pathLst>
          </a:custGeom>
          <a:solidFill>
            <a:srgbClr val="6EA0B0"/>
          </a:solidFill>
          <a:ln w="9525" algn="ctr">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黑体"/>
            </a:endParaRPr>
          </a:p>
        </p:txBody>
      </p:sp>
      <p:sp>
        <p:nvSpPr>
          <p:cNvPr id="77" name="任意多边形 42"/>
          <p:cNvSpPr>
            <a:spLocks noChangeArrowheads="1"/>
          </p:cNvSpPr>
          <p:nvPr/>
        </p:nvSpPr>
        <p:spPr bwMode="auto">
          <a:xfrm>
            <a:off x="5128762" y="2642941"/>
            <a:ext cx="184150" cy="588963"/>
          </a:xfrm>
          <a:custGeom>
            <a:avLst/>
            <a:gdLst>
              <a:gd name="T0" fmla="*/ 0 w 184067"/>
              <a:gd name="T1" fmla="*/ 0 h 587829"/>
              <a:gd name="T2" fmla="*/ 184897 w 184067"/>
              <a:gd name="T3" fmla="*/ 599258 h 587829"/>
              <a:gd name="T4" fmla="*/ 0 60000 65536"/>
              <a:gd name="T5" fmla="*/ 0 60000 65536"/>
              <a:gd name="T6" fmla="*/ 0 w 184067"/>
              <a:gd name="T7" fmla="*/ 0 h 587829"/>
              <a:gd name="T8" fmla="*/ 184067 w 184067"/>
              <a:gd name="T9" fmla="*/ 587829 h 587829"/>
            </a:gdLst>
            <a:ahLst/>
            <a:cxnLst>
              <a:cxn ang="T4">
                <a:pos x="T0" y="T1"/>
              </a:cxn>
              <a:cxn ang="T5">
                <a:pos x="T2" y="T3"/>
              </a:cxn>
            </a:cxnLst>
            <a:rect l="T6" t="T7" r="T8" b="T9"/>
            <a:pathLst>
              <a:path w="184067" h="587829">
                <a:moveTo>
                  <a:pt x="0" y="0"/>
                </a:moveTo>
                <a:lnTo>
                  <a:pt x="184067" y="587829"/>
                </a:lnTo>
              </a:path>
            </a:pathLst>
          </a:custGeom>
          <a:solidFill>
            <a:srgbClr val="6EA0B0"/>
          </a:solidFill>
          <a:ln w="9525" algn="ctr">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黑体"/>
            </a:endParaRPr>
          </a:p>
        </p:txBody>
      </p:sp>
      <p:sp>
        <p:nvSpPr>
          <p:cNvPr id="78" name="任意多边形 43"/>
          <p:cNvSpPr>
            <a:spLocks noChangeArrowheads="1"/>
          </p:cNvSpPr>
          <p:nvPr/>
        </p:nvSpPr>
        <p:spPr bwMode="auto">
          <a:xfrm>
            <a:off x="3555553" y="3778003"/>
            <a:ext cx="474663" cy="350839"/>
          </a:xfrm>
          <a:custGeom>
            <a:avLst/>
            <a:gdLst>
              <a:gd name="T0" fmla="*/ 0 w 475013"/>
              <a:gd name="T1" fmla="*/ 0 h 350322"/>
              <a:gd name="T2" fmla="*/ 471525 w 475013"/>
              <a:gd name="T3" fmla="*/ 355517 h 350322"/>
              <a:gd name="T4" fmla="*/ 0 60000 65536"/>
              <a:gd name="T5" fmla="*/ 0 60000 65536"/>
              <a:gd name="T6" fmla="*/ 0 w 475013"/>
              <a:gd name="T7" fmla="*/ 0 h 350322"/>
              <a:gd name="T8" fmla="*/ 475013 w 475013"/>
              <a:gd name="T9" fmla="*/ 350322 h 350322"/>
            </a:gdLst>
            <a:ahLst/>
            <a:cxnLst>
              <a:cxn ang="T4">
                <a:pos x="T0" y="T1"/>
              </a:cxn>
              <a:cxn ang="T5">
                <a:pos x="T2" y="T3"/>
              </a:cxn>
            </a:cxnLst>
            <a:rect l="T6" t="T7" r="T8" b="T9"/>
            <a:pathLst>
              <a:path w="475013" h="350322">
                <a:moveTo>
                  <a:pt x="0" y="0"/>
                </a:moveTo>
                <a:lnTo>
                  <a:pt x="475013" y="350322"/>
                </a:lnTo>
              </a:path>
            </a:pathLst>
          </a:custGeom>
          <a:solidFill>
            <a:srgbClr val="6EA0B0"/>
          </a:solidFill>
          <a:ln w="9525" algn="ctr">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黑体"/>
            </a:endParaRPr>
          </a:p>
        </p:txBody>
      </p:sp>
      <p:sp>
        <p:nvSpPr>
          <p:cNvPr id="79" name="任意多边形 44"/>
          <p:cNvSpPr>
            <a:spLocks noChangeArrowheads="1"/>
          </p:cNvSpPr>
          <p:nvPr/>
        </p:nvSpPr>
        <p:spPr bwMode="auto">
          <a:xfrm>
            <a:off x="4654103" y="3803403"/>
            <a:ext cx="487363" cy="355600"/>
          </a:xfrm>
          <a:custGeom>
            <a:avLst/>
            <a:gdLst>
              <a:gd name="T0" fmla="*/ 0 w 486888"/>
              <a:gd name="T1" fmla="*/ 349715 h 356260"/>
              <a:gd name="T2" fmla="*/ 491658 w 486888"/>
              <a:gd name="T3" fmla="*/ 0 h 356260"/>
              <a:gd name="T4" fmla="*/ 0 60000 65536"/>
              <a:gd name="T5" fmla="*/ 0 60000 65536"/>
              <a:gd name="T6" fmla="*/ 0 w 486888"/>
              <a:gd name="T7" fmla="*/ 0 h 356260"/>
              <a:gd name="T8" fmla="*/ 486888 w 486888"/>
              <a:gd name="T9" fmla="*/ 356260 h 356260"/>
            </a:gdLst>
            <a:ahLst/>
            <a:cxnLst>
              <a:cxn ang="T4">
                <a:pos x="T0" y="T1"/>
              </a:cxn>
              <a:cxn ang="T5">
                <a:pos x="T2" y="T3"/>
              </a:cxn>
            </a:cxnLst>
            <a:rect l="T6" t="T7" r="T8" b="T9"/>
            <a:pathLst>
              <a:path w="486888" h="356260">
                <a:moveTo>
                  <a:pt x="0" y="356260"/>
                </a:moveTo>
                <a:lnTo>
                  <a:pt x="486888" y="0"/>
                </a:lnTo>
              </a:path>
            </a:pathLst>
          </a:custGeom>
          <a:solidFill>
            <a:srgbClr val="6EA0B0"/>
          </a:solidFill>
          <a:ln w="9525" algn="ctr">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黑体"/>
            </a:endParaRPr>
          </a:p>
        </p:txBody>
      </p:sp>
      <p:sp>
        <p:nvSpPr>
          <p:cNvPr id="2" name="流程图: 过程 1"/>
          <p:cNvSpPr/>
          <p:nvPr/>
        </p:nvSpPr>
        <p:spPr>
          <a:xfrm>
            <a:off x="5762609" y="836712"/>
            <a:ext cx="3052203" cy="1505595"/>
          </a:xfrm>
          <a:prstGeom prst="flowChartProcess">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dirty="0">
                <a:solidFill>
                  <a:srgbClr val="0000FF"/>
                </a:solidFill>
                <a:latin typeface="楷体" panose="02010609060101010101" pitchFamily="49" charset="-122"/>
                <a:ea typeface="楷体" panose="02010609060101010101" pitchFamily="49" charset="-122"/>
              </a:rPr>
              <a:t>防止使用过程中受热氧化及紫外线照射老化</a:t>
            </a:r>
          </a:p>
        </p:txBody>
      </p:sp>
      <p:sp>
        <p:nvSpPr>
          <p:cNvPr id="43" name="流程图: 过程 42"/>
          <p:cNvSpPr/>
          <p:nvPr/>
        </p:nvSpPr>
        <p:spPr>
          <a:xfrm>
            <a:off x="4623941" y="4856382"/>
            <a:ext cx="4046855" cy="513882"/>
          </a:xfrm>
          <a:prstGeom prst="flowChartProcess">
            <a:avLst/>
          </a:prstGeom>
          <a:ln>
            <a:solidFill>
              <a:srgbClr val="00B05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dirty="0">
                <a:solidFill>
                  <a:srgbClr val="0000FF"/>
                </a:solidFill>
                <a:latin typeface="楷体" panose="02010609060101010101" pitchFamily="49" charset="-122"/>
                <a:ea typeface="楷体" panose="02010609060101010101" pitchFamily="49" charset="-122"/>
              </a:rPr>
              <a:t>防止成型时黏结模具</a:t>
            </a:r>
          </a:p>
        </p:txBody>
      </p:sp>
      <p:sp>
        <p:nvSpPr>
          <p:cNvPr id="44" name="流程图: 过程 43"/>
          <p:cNvSpPr/>
          <p:nvPr/>
        </p:nvSpPr>
        <p:spPr>
          <a:xfrm>
            <a:off x="827584" y="4979192"/>
            <a:ext cx="2691453" cy="849959"/>
          </a:xfrm>
          <a:prstGeom prst="flowChartProcess">
            <a:avLst/>
          </a:prstGeom>
          <a:ln>
            <a:solidFill>
              <a:schemeClr val="accent6">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dirty="0">
                <a:solidFill>
                  <a:srgbClr val="0000FF"/>
                </a:solidFill>
                <a:latin typeface="楷体" panose="02010609060101010101" pitchFamily="49" charset="-122"/>
                <a:ea typeface="楷体" panose="02010609060101010101" pitchFamily="49" charset="-122"/>
              </a:rPr>
              <a:t>吹塑制塑料袋易开口</a:t>
            </a:r>
          </a:p>
        </p:txBody>
      </p:sp>
    </p:spTree>
    <p:extLst>
      <p:ext uri="{BB962C8B-B14F-4D97-AF65-F5344CB8AC3E}">
        <p14:creationId xmlns:p14="http://schemas.microsoft.com/office/powerpoint/2010/main" val="276218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circle(in)">
                                      <p:cBhvr>
                                        <p:cTn id="18"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3" grpId="0" animBg="1"/>
      <p:bldP spid="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32" y="2424503"/>
            <a:ext cx="3214574" cy="2951589"/>
          </a:xfrm>
          <a:prstGeom prst="rect">
            <a:avLst/>
          </a:prstGeom>
          <a:noFill/>
          <a:extLst>
            <a:ext uri="{909E8E84-426E-40DD-AFC4-6F175D3DCCD1}">
              <a14:hiddenFill xmlns:a14="http://schemas.microsoft.com/office/drawing/2010/main">
                <a:solidFill>
                  <a:srgbClr val="FFFFFF"/>
                </a:solidFill>
              </a14:hiddenFill>
            </a:ext>
          </a:extLst>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(2)</a:t>
            </a:r>
            <a:r>
              <a:rPr lang="zh-CN" altLang="en-US" sz="3200" dirty="0">
                <a:latin typeface="楷体" panose="02010609060101010101" pitchFamily="49" charset="-122"/>
                <a:ea typeface="楷体" panose="02010609060101010101" pitchFamily="49" charset="-122"/>
                <a:cs typeface="Arial" panose="020B0604020202020204" pitchFamily="34" charset="0"/>
              </a:rPr>
              <a:t>生产方法</a:t>
            </a:r>
          </a:p>
        </p:txBody>
      </p:sp>
      <p:sp>
        <p:nvSpPr>
          <p:cNvPr id="19" name="Line 6"/>
          <p:cNvSpPr>
            <a:spLocks noChangeShapeType="1"/>
          </p:cNvSpPr>
          <p:nvPr/>
        </p:nvSpPr>
        <p:spPr bwMode="auto">
          <a:xfrm>
            <a:off x="5233988" y="2191916"/>
            <a:ext cx="3276600" cy="0"/>
          </a:xfrm>
          <a:prstGeom prst="line">
            <a:avLst/>
          </a:prstGeom>
          <a:noFill/>
          <a:ln w="19050">
            <a:noFill/>
            <a:prstDash val="sysDot"/>
            <a:round/>
            <a:headEnd/>
            <a:tailEnd/>
          </a:ln>
        </p:spPr>
        <p:txBody>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111" y="1604974"/>
            <a:ext cx="2643369" cy="4225460"/>
          </a:xfrm>
          <a:prstGeom prst="rect">
            <a:avLst/>
          </a:prstGeom>
        </p:spPr>
      </p:pic>
      <p:sp>
        <p:nvSpPr>
          <p:cNvPr id="12" name="Freeform 2"/>
          <p:cNvSpPr>
            <a:spLocks/>
          </p:cNvSpPr>
          <p:nvPr/>
        </p:nvSpPr>
        <p:spPr bwMode="auto">
          <a:xfrm>
            <a:off x="4362987" y="361804"/>
            <a:ext cx="1606550" cy="2354263"/>
          </a:xfrm>
          <a:custGeom>
            <a:avLst/>
            <a:gdLst>
              <a:gd name="T0" fmla="*/ 0 w 1012"/>
              <a:gd name="T1" fmla="*/ 542 h 1483"/>
              <a:gd name="T2" fmla="*/ 513 w 1012"/>
              <a:gd name="T3" fmla="*/ 1058 h 1483"/>
              <a:gd name="T4" fmla="*/ 1012 w 1012"/>
              <a:gd name="T5" fmla="*/ 1463 h 1483"/>
              <a:gd name="T6" fmla="*/ 653 w 1012"/>
              <a:gd name="T7" fmla="*/ 938 h 1483"/>
              <a:gd name="T8" fmla="*/ 318 w 1012"/>
              <a:gd name="T9" fmla="*/ 615 h 1483"/>
              <a:gd name="T10" fmla="*/ 541 w 1012"/>
              <a:gd name="T11" fmla="*/ 251 h 1483"/>
              <a:gd name="T12" fmla="*/ 454 w 1012"/>
              <a:gd name="T13" fmla="*/ 27 h 1483"/>
              <a:gd name="T14" fmla="*/ 0 w 1012"/>
              <a:gd name="T15" fmla="*/ 542 h 1483"/>
              <a:gd name="T16" fmla="*/ 0 60000 65536"/>
              <a:gd name="T17" fmla="*/ 0 60000 65536"/>
              <a:gd name="T18" fmla="*/ 0 60000 65536"/>
              <a:gd name="T19" fmla="*/ 0 60000 65536"/>
              <a:gd name="T20" fmla="*/ 0 60000 65536"/>
              <a:gd name="T21" fmla="*/ 0 60000 65536"/>
              <a:gd name="T22" fmla="*/ 0 60000 65536"/>
              <a:gd name="T23" fmla="*/ 0 60000 65536"/>
              <a:gd name="T24" fmla="*/ 0 w 1012"/>
              <a:gd name="T25" fmla="*/ 0 h 1483"/>
              <a:gd name="T26" fmla="*/ 1012 w 1012"/>
              <a:gd name="T27" fmla="*/ 1483 h 14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2" h="1483">
                <a:moveTo>
                  <a:pt x="0" y="542"/>
                </a:moveTo>
                <a:cubicBezTo>
                  <a:pt x="0" y="827"/>
                  <a:pt x="230" y="1058"/>
                  <a:pt x="513" y="1058"/>
                </a:cubicBezTo>
                <a:cubicBezTo>
                  <a:pt x="684" y="1226"/>
                  <a:pt x="989" y="1483"/>
                  <a:pt x="1012" y="1463"/>
                </a:cubicBezTo>
                <a:cubicBezTo>
                  <a:pt x="1012" y="1463"/>
                  <a:pt x="933" y="1105"/>
                  <a:pt x="653" y="938"/>
                </a:cubicBezTo>
                <a:cubicBezTo>
                  <a:pt x="349" y="780"/>
                  <a:pt x="334" y="725"/>
                  <a:pt x="318" y="615"/>
                </a:cubicBezTo>
                <a:cubicBezTo>
                  <a:pt x="300" y="471"/>
                  <a:pt x="424" y="323"/>
                  <a:pt x="541" y="251"/>
                </a:cubicBezTo>
                <a:cubicBezTo>
                  <a:pt x="658" y="179"/>
                  <a:pt x="626" y="0"/>
                  <a:pt x="454" y="27"/>
                </a:cubicBezTo>
                <a:cubicBezTo>
                  <a:pt x="259" y="45"/>
                  <a:pt x="4" y="198"/>
                  <a:pt x="0" y="542"/>
                </a:cubicBezTo>
                <a:close/>
              </a:path>
            </a:pathLst>
          </a:custGeom>
          <a:gradFill rotWithShape="1">
            <a:gsLst>
              <a:gs pos="0">
                <a:srgbClr val="000000"/>
              </a:gs>
              <a:gs pos="100000">
                <a:srgbClr val="3F3F3F"/>
              </a:gs>
            </a:gsLst>
            <a:lin ang="0" scaled="1"/>
          </a:gradFill>
          <a:ln w="9525">
            <a:solidFill>
              <a:schemeClr val="bg1"/>
            </a:solidFill>
            <a:round/>
            <a:headEnd/>
            <a:tailEnd/>
          </a:ln>
        </p:spPr>
        <p:txBody>
          <a:bodyPr/>
          <a:lstStyle/>
          <a:p>
            <a:endParaRPr lang="zh-CN" altLang="en-US">
              <a:ea typeface="宋体" pitchFamily="2" charset="-122"/>
            </a:endParaRPr>
          </a:p>
        </p:txBody>
      </p:sp>
      <p:grpSp>
        <p:nvGrpSpPr>
          <p:cNvPr id="13" name="Group 3"/>
          <p:cNvGrpSpPr>
            <a:grpSpLocks/>
          </p:cNvGrpSpPr>
          <p:nvPr/>
        </p:nvGrpSpPr>
        <p:grpSpPr bwMode="auto">
          <a:xfrm>
            <a:off x="4362987" y="404667"/>
            <a:ext cx="2420938" cy="3279775"/>
            <a:chOff x="1439" y="1137"/>
            <a:chExt cx="1525" cy="2066"/>
          </a:xfrm>
        </p:grpSpPr>
        <p:sp>
          <p:nvSpPr>
            <p:cNvPr id="14" name="Freeform 4"/>
            <p:cNvSpPr>
              <a:spLocks/>
            </p:cNvSpPr>
            <p:nvPr/>
          </p:nvSpPr>
          <p:spPr bwMode="auto">
            <a:xfrm flipH="1" flipV="1">
              <a:off x="1449" y="1720"/>
              <a:ext cx="1012" cy="1483"/>
            </a:xfrm>
            <a:custGeom>
              <a:avLst/>
              <a:gdLst>
                <a:gd name="T0" fmla="*/ 0 w 1012"/>
                <a:gd name="T1" fmla="*/ 542 h 1483"/>
                <a:gd name="T2" fmla="*/ 513 w 1012"/>
                <a:gd name="T3" fmla="*/ 1058 h 1483"/>
                <a:gd name="T4" fmla="*/ 1012 w 1012"/>
                <a:gd name="T5" fmla="*/ 1463 h 1483"/>
                <a:gd name="T6" fmla="*/ 653 w 1012"/>
                <a:gd name="T7" fmla="*/ 938 h 1483"/>
                <a:gd name="T8" fmla="*/ 318 w 1012"/>
                <a:gd name="T9" fmla="*/ 615 h 1483"/>
                <a:gd name="T10" fmla="*/ 541 w 1012"/>
                <a:gd name="T11" fmla="*/ 251 h 1483"/>
                <a:gd name="T12" fmla="*/ 454 w 1012"/>
                <a:gd name="T13" fmla="*/ 27 h 1483"/>
                <a:gd name="T14" fmla="*/ 0 w 1012"/>
                <a:gd name="T15" fmla="*/ 542 h 1483"/>
                <a:gd name="T16" fmla="*/ 0 60000 65536"/>
                <a:gd name="T17" fmla="*/ 0 60000 65536"/>
                <a:gd name="T18" fmla="*/ 0 60000 65536"/>
                <a:gd name="T19" fmla="*/ 0 60000 65536"/>
                <a:gd name="T20" fmla="*/ 0 60000 65536"/>
                <a:gd name="T21" fmla="*/ 0 60000 65536"/>
                <a:gd name="T22" fmla="*/ 0 60000 65536"/>
                <a:gd name="T23" fmla="*/ 0 60000 65536"/>
                <a:gd name="T24" fmla="*/ 0 w 1012"/>
                <a:gd name="T25" fmla="*/ 0 h 1483"/>
                <a:gd name="T26" fmla="*/ 1012 w 1012"/>
                <a:gd name="T27" fmla="*/ 1483 h 14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2" h="1483">
                  <a:moveTo>
                    <a:pt x="0" y="542"/>
                  </a:moveTo>
                  <a:cubicBezTo>
                    <a:pt x="0" y="827"/>
                    <a:pt x="230" y="1058"/>
                    <a:pt x="513" y="1058"/>
                  </a:cubicBezTo>
                  <a:cubicBezTo>
                    <a:pt x="684" y="1226"/>
                    <a:pt x="989" y="1483"/>
                    <a:pt x="1012" y="1463"/>
                  </a:cubicBezTo>
                  <a:cubicBezTo>
                    <a:pt x="1012" y="1463"/>
                    <a:pt x="933" y="1105"/>
                    <a:pt x="653" y="938"/>
                  </a:cubicBezTo>
                  <a:cubicBezTo>
                    <a:pt x="349" y="780"/>
                    <a:pt x="334" y="725"/>
                    <a:pt x="318" y="615"/>
                  </a:cubicBezTo>
                  <a:cubicBezTo>
                    <a:pt x="300" y="471"/>
                    <a:pt x="424" y="323"/>
                    <a:pt x="541" y="251"/>
                  </a:cubicBezTo>
                  <a:cubicBezTo>
                    <a:pt x="658" y="179"/>
                    <a:pt x="626" y="0"/>
                    <a:pt x="454" y="27"/>
                  </a:cubicBezTo>
                  <a:cubicBezTo>
                    <a:pt x="259" y="45"/>
                    <a:pt x="4" y="198"/>
                    <a:pt x="0" y="542"/>
                  </a:cubicBezTo>
                  <a:close/>
                </a:path>
              </a:pathLst>
            </a:custGeom>
            <a:gradFill rotWithShape="1">
              <a:gsLst>
                <a:gs pos="0">
                  <a:srgbClr val="000000"/>
                </a:gs>
                <a:gs pos="100000">
                  <a:srgbClr val="3F3F3F"/>
                </a:gs>
              </a:gsLst>
              <a:lin ang="0" scaled="1"/>
            </a:gradFill>
            <a:ln w="9525">
              <a:solidFill>
                <a:schemeClr val="bg1"/>
              </a:solidFill>
              <a:round/>
              <a:headEnd/>
              <a:tailEnd/>
            </a:ln>
          </p:spPr>
          <p:txBody>
            <a:bodyPr/>
            <a:lstStyle/>
            <a:p>
              <a:endParaRPr lang="zh-CN" altLang="en-US">
                <a:ea typeface="宋体" pitchFamily="2" charset="-122"/>
              </a:endParaRPr>
            </a:p>
          </p:txBody>
        </p:sp>
        <p:sp>
          <p:nvSpPr>
            <p:cNvPr id="15" name="Freeform 5"/>
            <p:cNvSpPr>
              <a:spLocks/>
            </p:cNvSpPr>
            <p:nvPr/>
          </p:nvSpPr>
          <p:spPr bwMode="auto">
            <a:xfrm>
              <a:off x="1439" y="1137"/>
              <a:ext cx="1525" cy="2040"/>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rotWithShape="1">
              <a:gsLst>
                <a:gs pos="0">
                  <a:srgbClr val="EAEAEA"/>
                </a:gs>
                <a:gs pos="100000">
                  <a:srgbClr val="474747"/>
                </a:gs>
              </a:gsLst>
              <a:lin ang="2700000" scaled="1"/>
            </a:gradFill>
            <a:ln w="3175">
              <a:solidFill>
                <a:schemeClr val="bg1"/>
              </a:solidFill>
              <a:miter lim="800000"/>
              <a:headEnd/>
              <a:tailEnd/>
            </a:ln>
          </p:spPr>
          <p:txBody>
            <a:bodyPr/>
            <a:lstStyle/>
            <a:p>
              <a:endParaRPr lang="en-GB" altLang="zh-CN">
                <a:ea typeface="宋体" pitchFamily="2" charset="-122"/>
              </a:endParaRPr>
            </a:p>
          </p:txBody>
        </p:sp>
      </p:grpSp>
      <p:sp>
        <p:nvSpPr>
          <p:cNvPr id="16" name="Freeform 4"/>
          <p:cNvSpPr>
            <a:spLocks/>
          </p:cNvSpPr>
          <p:nvPr/>
        </p:nvSpPr>
        <p:spPr bwMode="auto">
          <a:xfrm>
            <a:off x="3564476" y="404664"/>
            <a:ext cx="2420937" cy="3238500"/>
          </a:xfrm>
          <a:custGeom>
            <a:avLst/>
            <a:gdLst>
              <a:gd name="T0" fmla="*/ 2147483647 w 849"/>
              <a:gd name="T1" fmla="*/ 2147483647 h 1133"/>
              <a:gd name="T2" fmla="*/ 0 w 849"/>
              <a:gd name="T3" fmla="*/ 2147483647 h 1133"/>
              <a:gd name="T4" fmla="*/ 2147483647 w 849"/>
              <a:gd name="T5" fmla="*/ 0 h 1133"/>
              <a:gd name="T6" fmla="*/ 2147483647 w 849"/>
              <a:gd name="T7" fmla="*/ 0 h 1133"/>
              <a:gd name="T8" fmla="*/ 2147483647 w 849"/>
              <a:gd name="T9" fmla="*/ 2147483647 h 1133"/>
              <a:gd name="T10" fmla="*/ 2147483647 w 849"/>
              <a:gd name="T11" fmla="*/ 2147483647 h 1133"/>
              <a:gd name="T12" fmla="*/ 2147483647 w 849"/>
              <a:gd name="T13" fmla="*/ 2147483647 h 1133"/>
              <a:gd name="T14" fmla="*/ 2147483647 w 849"/>
              <a:gd name="T15" fmla="*/ 2147483647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566" y="1133"/>
                </a:moveTo>
                <a:cubicBezTo>
                  <a:pt x="254" y="1133"/>
                  <a:pt x="0" y="880"/>
                  <a:pt x="0" y="567"/>
                </a:cubicBezTo>
                <a:cubicBezTo>
                  <a:pt x="0" y="253"/>
                  <a:pt x="254" y="0"/>
                  <a:pt x="566" y="0"/>
                </a:cubicBezTo>
                <a:cubicBezTo>
                  <a:pt x="566" y="0"/>
                  <a:pt x="566" y="0"/>
                  <a:pt x="566" y="0"/>
                </a:cubicBezTo>
                <a:cubicBezTo>
                  <a:pt x="410" y="0"/>
                  <a:pt x="283" y="126"/>
                  <a:pt x="283" y="282"/>
                </a:cubicBezTo>
                <a:cubicBezTo>
                  <a:pt x="283" y="439"/>
                  <a:pt x="410" y="566"/>
                  <a:pt x="566" y="566"/>
                </a:cubicBezTo>
                <a:cubicBezTo>
                  <a:pt x="722" y="566"/>
                  <a:pt x="849" y="693"/>
                  <a:pt x="849" y="850"/>
                </a:cubicBezTo>
                <a:cubicBezTo>
                  <a:pt x="849" y="1006"/>
                  <a:pt x="722" y="1133"/>
                  <a:pt x="566" y="1133"/>
                </a:cubicBezTo>
                <a:close/>
              </a:path>
            </a:pathLst>
          </a:cu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en-GB" altLang="zh-CN" sz="1600" b="1">
              <a:solidFill>
                <a:schemeClr val="bg1"/>
              </a:solidFill>
              <a:latin typeface="微软雅黑" pitchFamily="34" charset="-122"/>
              <a:ea typeface="微软雅黑" pitchFamily="34" charset="-122"/>
            </a:endParaRPr>
          </a:p>
        </p:txBody>
      </p:sp>
      <p:sp>
        <p:nvSpPr>
          <p:cNvPr id="17" name="Rectangle 13"/>
          <p:cNvSpPr>
            <a:spLocks noChangeArrowheads="1"/>
          </p:cNvSpPr>
          <p:nvPr/>
        </p:nvSpPr>
        <p:spPr bwMode="gray">
          <a:xfrm>
            <a:off x="3851816" y="2273152"/>
            <a:ext cx="1971675" cy="369888"/>
          </a:xfrm>
          <a:prstGeom prst="rect">
            <a:avLst/>
          </a:prstGeom>
          <a:noFill/>
          <a:ln w="12700">
            <a:noFill/>
            <a:miter lim="800000"/>
            <a:headEnd/>
            <a:tailEnd/>
          </a:ln>
        </p:spPr>
        <p:txBody>
          <a:bodyPr lIns="0" tIns="0" rIns="0" bIns="0" anchor="ctr"/>
          <a:lstStyle/>
          <a:p>
            <a:pPr algn="ctr" defTabSz="801688" eaLnBrk="0" hangingPunct="0"/>
            <a:r>
              <a:rPr lang="zh-CN" altLang="en-US" sz="3600" b="1" dirty="0">
                <a:solidFill>
                  <a:schemeClr val="bg1"/>
                </a:solidFill>
                <a:ea typeface="宋体" pitchFamily="2" charset="-122"/>
              </a:rPr>
              <a:t>管式法</a:t>
            </a:r>
            <a:endParaRPr lang="en-GB" altLang="zh-CN" sz="3600" b="1" dirty="0">
              <a:solidFill>
                <a:schemeClr val="bg1"/>
              </a:solidFill>
              <a:ea typeface="宋体" pitchFamily="2" charset="-122"/>
            </a:endParaRPr>
          </a:p>
        </p:txBody>
      </p:sp>
      <p:sp>
        <p:nvSpPr>
          <p:cNvPr id="18" name="Freeform 5"/>
          <p:cNvSpPr>
            <a:spLocks/>
          </p:cNvSpPr>
          <p:nvPr/>
        </p:nvSpPr>
        <p:spPr bwMode="auto">
          <a:xfrm>
            <a:off x="4362987" y="404664"/>
            <a:ext cx="2420938" cy="3238500"/>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flip="none" rotWithShape="1">
            <a:gsLst>
              <a:gs pos="0">
                <a:srgbClr val="FFCF01"/>
              </a:gs>
              <a:gs pos="90000">
                <a:srgbClr val="E22000"/>
              </a:gs>
            </a:gsLst>
            <a:lin ang="189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en-GB" altLang="zh-CN" sz="1600">
              <a:solidFill>
                <a:schemeClr val="bg1"/>
              </a:solidFill>
              <a:effectLst>
                <a:reflection blurRad="6350" stA="50000" endA="300" endPos="50000" dist="29997" dir="5400000" sy="-100000" algn="bl" rotWithShape="0"/>
              </a:effectLst>
              <a:latin typeface="微软雅黑" pitchFamily="34" charset="-122"/>
              <a:ea typeface="微软雅黑" pitchFamily="34" charset="-122"/>
            </a:endParaRPr>
          </a:p>
        </p:txBody>
      </p:sp>
      <p:sp>
        <p:nvSpPr>
          <p:cNvPr id="20" name="Rectangle 13"/>
          <p:cNvSpPr>
            <a:spLocks noChangeArrowheads="1"/>
          </p:cNvSpPr>
          <p:nvPr/>
        </p:nvSpPr>
        <p:spPr bwMode="gray">
          <a:xfrm>
            <a:off x="4775737" y="1458767"/>
            <a:ext cx="1695450" cy="369887"/>
          </a:xfrm>
          <a:prstGeom prst="rect">
            <a:avLst/>
          </a:prstGeom>
          <a:noFill/>
          <a:ln w="12700">
            <a:noFill/>
            <a:miter lim="800000"/>
            <a:headEnd/>
            <a:tailEnd/>
          </a:ln>
        </p:spPr>
        <p:txBody>
          <a:bodyPr lIns="0" tIns="0" rIns="0" bIns="0" anchor="ctr"/>
          <a:lstStyle/>
          <a:p>
            <a:pPr algn="ctr" defTabSz="801688" eaLnBrk="0" hangingPunct="0"/>
            <a:r>
              <a:rPr lang="zh-CN" altLang="en-US" sz="3600" b="1" dirty="0">
                <a:solidFill>
                  <a:schemeClr val="bg1"/>
                </a:solidFill>
                <a:ea typeface="宋体" pitchFamily="2" charset="-122"/>
              </a:rPr>
              <a:t>釜式法</a:t>
            </a:r>
            <a:endParaRPr lang="en-GB" altLang="zh-CN" sz="3600" b="1" dirty="0">
              <a:solidFill>
                <a:schemeClr val="bg1"/>
              </a:solidFill>
              <a:ea typeface="宋体" pitchFamily="2" charset="-122"/>
            </a:endParaRPr>
          </a:p>
        </p:txBody>
      </p:sp>
      <p:sp>
        <p:nvSpPr>
          <p:cNvPr id="21" name="Oval 36"/>
          <p:cNvSpPr>
            <a:spLocks noChangeArrowheads="1"/>
          </p:cNvSpPr>
          <p:nvPr/>
        </p:nvSpPr>
        <p:spPr bwMode="auto">
          <a:xfrm>
            <a:off x="4487689" y="457231"/>
            <a:ext cx="1555750" cy="871537"/>
          </a:xfrm>
          <a:prstGeom prst="ellipse">
            <a:avLst/>
          </a:prstGeom>
          <a:gradFill rotWithShape="1">
            <a:gsLst>
              <a:gs pos="0">
                <a:schemeClr val="bg1">
                  <a:alpha val="51999"/>
                </a:schemeClr>
              </a:gs>
              <a:gs pos="100000">
                <a:schemeClr val="bg1">
                  <a:alpha val="0"/>
                </a:schemeClr>
              </a:gs>
            </a:gsLst>
            <a:lin ang="5400000" scaled="1"/>
          </a:gradFill>
          <a:ln w="9525">
            <a:noFill/>
            <a:round/>
            <a:headEnd/>
            <a:tailEnd/>
          </a:ln>
        </p:spPr>
        <p:txBody>
          <a:bodyPr wrap="none" anchor="ctr"/>
          <a:lstStyle/>
          <a:p>
            <a:endParaRPr lang="zh-CN" altLang="en-US">
              <a:ea typeface="宋体" pitchFamily="2" charset="-122"/>
            </a:endParaRPr>
          </a:p>
        </p:txBody>
      </p:sp>
    </p:spTree>
    <p:extLst>
      <p:ext uri="{BB962C8B-B14F-4D97-AF65-F5344CB8AC3E}">
        <p14:creationId xmlns:p14="http://schemas.microsoft.com/office/powerpoint/2010/main" val="340116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1</a:t>
            </a:r>
            <a:r>
              <a:rPr lang="zh-CN" altLang="en-US" sz="3200" dirty="0">
                <a:latin typeface="楷体" panose="02010609060101010101" pitchFamily="49" charset="-122"/>
                <a:ea typeface="楷体" panose="02010609060101010101" pitchFamily="49" charset="-122"/>
                <a:cs typeface="Arial" panose="020B0604020202020204" pitchFamily="34" charset="0"/>
              </a:rPr>
              <a:t>）釜式法</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000" dirty="0">
                <a:latin typeface="楷体" panose="02010609060101010101" pitchFamily="49" charset="-122"/>
                <a:ea typeface="楷体" panose="02010609060101010101" pitchFamily="49" charset="-122"/>
              </a:rPr>
              <a:t>大都采用有机过氧化物为引发剂，反应压力较管式法低，物料停留时间长。</a:t>
            </a:r>
            <a:r>
              <a:rPr kumimoji="1" lang="zh-CN" altLang="en-US" sz="3000" dirty="0">
                <a:latin typeface="楷体" panose="02010609060101010101" pitchFamily="49" charset="-122"/>
                <a:ea typeface="楷体" panose="02010609060101010101" pitchFamily="49" charset="-122"/>
              </a:rPr>
              <a:t>部分反应热是借连续搅拌和夹套冷却带走。</a:t>
            </a:r>
            <a:endParaRPr kumimoji="1" lang="en-US" altLang="zh-CN" sz="3000" dirty="0">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kumimoji="1" lang="en-US" altLang="zh-CN" sz="3000" dirty="0">
                <a:latin typeface="楷体" panose="02010609060101010101" pitchFamily="49" charset="-122"/>
                <a:ea typeface="楷体" panose="02010609060101010101" pitchFamily="49" charset="-122"/>
              </a:rPr>
              <a:t> </a:t>
            </a:r>
            <a:r>
              <a:rPr kumimoji="1" lang="zh-CN" altLang="en-US" sz="3000" dirty="0">
                <a:latin typeface="楷体" panose="02010609060101010101" pitchFamily="49" charset="-122"/>
                <a:ea typeface="楷体" panose="02010609060101010101" pitchFamily="49" charset="-122"/>
              </a:rPr>
              <a:t>大部分反应热是靠连续通入冷乙烯和连续排出热物料的方法加以调节，使反应温度较为恒定。此法的单程转化率可达</a:t>
            </a:r>
            <a:r>
              <a:rPr kumimoji="1" lang="en-US" altLang="zh-CN" sz="3000" dirty="0">
                <a:latin typeface="楷体" panose="02010609060101010101" pitchFamily="49" charset="-122"/>
                <a:ea typeface="楷体" panose="02010609060101010101" pitchFamily="49" charset="-122"/>
              </a:rPr>
              <a:t>24.5</a:t>
            </a:r>
            <a:r>
              <a:rPr kumimoji="1" lang="zh-CN" altLang="en-US" sz="3000" dirty="0">
                <a:latin typeface="楷体" panose="02010609060101010101" pitchFamily="49" charset="-122"/>
                <a:ea typeface="楷体" panose="02010609060101010101" pitchFamily="49" charset="-122"/>
              </a:rPr>
              <a:t>％，生产流程简短，工艺较易控制。</a:t>
            </a:r>
            <a:r>
              <a:rPr kumimoji="1" lang="en-US" altLang="zh-CN" sz="3000" dirty="0">
                <a:latin typeface="楷体" panose="02010609060101010101" pitchFamily="49" charset="-122"/>
                <a:ea typeface="楷体" panose="02010609060101010101" pitchFamily="49" charset="-122"/>
              </a:rPr>
              <a:t>9</a:t>
            </a:r>
            <a:r>
              <a:rPr kumimoji="1" lang="zh-CN" altLang="en-US" sz="3000" dirty="0">
                <a:latin typeface="楷体" panose="02010609060101010101" pitchFamily="49" charset="-122"/>
                <a:ea typeface="楷体" panose="02010609060101010101" pitchFamily="49" charset="-122"/>
              </a:rPr>
              <a:t>万</a:t>
            </a:r>
            <a:r>
              <a:rPr kumimoji="1" lang="en-US" altLang="zh-CN" sz="3000" dirty="0">
                <a:latin typeface="楷体" panose="02010609060101010101" pitchFamily="49" charset="-122"/>
                <a:ea typeface="楷体" panose="02010609060101010101" pitchFamily="49" charset="-122"/>
              </a:rPr>
              <a:t>t/a</a:t>
            </a:r>
          </a:p>
          <a:p>
            <a:pPr>
              <a:spcBef>
                <a:spcPts val="600"/>
              </a:spcBef>
              <a:buClr>
                <a:srgbClr val="002060"/>
              </a:buClr>
            </a:pPr>
            <a:r>
              <a:rPr kumimoji="1" lang="zh-CN" altLang="en-US" sz="3000" dirty="0">
                <a:solidFill>
                  <a:srgbClr val="FF0000"/>
                </a:solidFill>
                <a:latin typeface="楷体" panose="02010609060101010101" pitchFamily="49" charset="-122"/>
                <a:ea typeface="楷体" panose="02010609060101010101" pitchFamily="49" charset="-122"/>
              </a:rPr>
              <a:t>主要优点：</a:t>
            </a:r>
          </a:p>
          <a:p>
            <a:pPr marL="457200" indent="-457200">
              <a:spcBef>
                <a:spcPts val="600"/>
              </a:spcBef>
              <a:buClr>
                <a:srgbClr val="002060"/>
              </a:buClr>
              <a:buFont typeface="Wingdings" panose="05000000000000000000" pitchFamily="2" charset="2"/>
              <a:buChar char="u"/>
            </a:pPr>
            <a:r>
              <a:rPr kumimoji="1" lang="zh-CN" altLang="en-US" sz="3000" dirty="0">
                <a:latin typeface="楷体" panose="02010609060101010101" pitchFamily="49" charset="-122"/>
                <a:ea typeface="楷体" panose="02010609060101010101" pitchFamily="49" charset="-122"/>
              </a:rPr>
              <a:t>生产流程简短、工艺较易控制</a:t>
            </a:r>
            <a:endParaRPr lang="zh-CN" altLang="en-US" sz="30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45017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1</a:t>
            </a:r>
            <a:r>
              <a:rPr lang="zh-CN" altLang="en-US" sz="3200" dirty="0">
                <a:latin typeface="楷体" panose="02010609060101010101" pitchFamily="49" charset="-122"/>
                <a:ea typeface="楷体" panose="02010609060101010101" pitchFamily="49" charset="-122"/>
                <a:cs typeface="Arial" panose="020B0604020202020204" pitchFamily="34" charset="0"/>
              </a:rPr>
              <a:t>）釜式法</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spcBef>
                <a:spcPts val="1200"/>
              </a:spcBef>
              <a:buClr>
                <a:srgbClr val="002060"/>
              </a:buClr>
            </a:pPr>
            <a:r>
              <a:rPr kumimoji="1" lang="zh-CN" altLang="en-US" sz="3200" dirty="0">
                <a:solidFill>
                  <a:srgbClr val="FF0000"/>
                </a:solidFill>
                <a:latin typeface="楷体" panose="02010609060101010101" pitchFamily="49" charset="-122"/>
                <a:ea typeface="楷体" panose="02010609060101010101" pitchFamily="49" charset="-122"/>
              </a:rPr>
              <a:t>主要缺点是：</a:t>
            </a:r>
          </a:p>
          <a:p>
            <a:pPr marL="457200" indent="-457200">
              <a:spcBef>
                <a:spcPts val="1200"/>
              </a:spcBef>
              <a:buClr>
                <a:srgbClr val="002060"/>
              </a:buClr>
              <a:buFont typeface="Wingdings" panose="05000000000000000000" pitchFamily="2" charset="2"/>
              <a:buChar char="u"/>
            </a:pPr>
            <a:r>
              <a:rPr kumimoji="1" lang="zh-CN" altLang="en-US" sz="3200" dirty="0">
                <a:latin typeface="楷体" panose="02010609060101010101" pitchFamily="49" charset="-122"/>
                <a:ea typeface="楷体" panose="02010609060101010101" pitchFamily="49" charset="-122"/>
              </a:rPr>
              <a:t>反应器结构较复杂，搅拌器的设计与安装均较困难，而且容易发生机械损坏，聚合物易粘釜。</a:t>
            </a:r>
            <a:endParaRPr kumimoji="1" lang="en-US" altLang="zh-CN" sz="3200" dirty="0">
              <a:latin typeface="楷体" panose="02010609060101010101" pitchFamily="49" charset="-122"/>
              <a:ea typeface="楷体" panose="02010609060101010101" pitchFamily="49" charset="-122"/>
            </a:endParaRPr>
          </a:p>
          <a:p>
            <a:pPr marL="457200" indent="-457200">
              <a:spcBef>
                <a:spcPts val="1200"/>
              </a:spcBef>
              <a:buClr>
                <a:srgbClr val="002060"/>
              </a:buClr>
              <a:buFont typeface="Wingdings" panose="05000000000000000000" pitchFamily="2" charset="2"/>
              <a:buChar char="u"/>
            </a:pPr>
            <a:r>
              <a:rPr kumimoji="1" lang="zh-CN" altLang="en-US" sz="3200" dirty="0">
                <a:solidFill>
                  <a:schemeClr val="tx1"/>
                </a:solidFill>
                <a:latin typeface="楷体" panose="02010609060101010101" pitchFamily="49" charset="-122"/>
                <a:ea typeface="楷体" panose="02010609060101010101" pitchFamily="49" charset="-122"/>
              </a:rPr>
              <a:t>聚合物易沉积于桨上，造成动平衡破坏，釜内温度急剧上升，产生爆聚危险</a:t>
            </a:r>
            <a:endParaRPr kumimoji="1"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1200"/>
              </a:spcBef>
              <a:buClr>
                <a:srgbClr val="002060"/>
              </a:buClr>
              <a:buFont typeface="Wingdings" panose="05000000000000000000" pitchFamily="2" charset="2"/>
              <a:buChar char="u"/>
            </a:pPr>
            <a:endParaRPr lang="zh-CN" altLang="en-US" sz="32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79667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2</a:t>
            </a:r>
            <a:r>
              <a:rPr lang="zh-CN" altLang="en-US" sz="3200" dirty="0">
                <a:latin typeface="楷体" panose="02010609060101010101" pitchFamily="49" charset="-122"/>
                <a:ea typeface="楷体" panose="02010609060101010101" pitchFamily="49" charset="-122"/>
                <a:cs typeface="Arial" panose="020B0604020202020204" pitchFamily="34" charset="0"/>
              </a:rPr>
              <a:t>）管式法</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3000" dirty="0">
                <a:latin typeface="楷体" panose="02010609060101010101" pitchFamily="49" charset="-122"/>
                <a:ea typeface="楷体" panose="02010609060101010101" pitchFamily="49" charset="-122"/>
                <a:cs typeface="Arial Unicode MS" panose="020B0604020202020204" pitchFamily="34" charset="-122"/>
              </a:rPr>
              <a:t>引发剂是氧或过氧化物，反应器内的压力分布和温度分布大，反应时间短，所得聚合物支链少，</a:t>
            </a:r>
            <a:r>
              <a:rPr lang="zh-CN" altLang="en-US" sz="3000" dirty="0">
                <a:solidFill>
                  <a:srgbClr val="C00000"/>
                </a:solidFill>
                <a:latin typeface="楷体" panose="02010609060101010101" pitchFamily="49" charset="-122"/>
                <a:ea typeface="楷体" panose="02010609060101010101" pitchFamily="49" charset="-122"/>
                <a:cs typeface="Arial Unicode MS" panose="020B0604020202020204" pitchFamily="34" charset="-122"/>
              </a:rPr>
              <a:t>分子量分布宽</a:t>
            </a:r>
            <a:r>
              <a:rPr lang="zh-CN" altLang="en-US" sz="3000" dirty="0">
                <a:latin typeface="楷体" panose="02010609060101010101" pitchFamily="49" charset="-122"/>
                <a:ea typeface="楷体" panose="02010609060101010101" pitchFamily="49" charset="-122"/>
                <a:cs typeface="Arial Unicode MS" panose="020B0604020202020204" pitchFamily="34" charset="-122"/>
              </a:rPr>
              <a:t>，适宜制造薄膜制品及共聚物。</a:t>
            </a:r>
            <a:endParaRPr lang="en-US" altLang="zh-CN" sz="3000" dirty="0">
              <a:latin typeface="楷体" panose="02010609060101010101" pitchFamily="49" charset="-122"/>
              <a:ea typeface="楷体" panose="02010609060101010101" pitchFamily="49" charset="-122"/>
              <a:cs typeface="Arial Unicode MS" panose="020B0604020202020204" pitchFamily="34" charset="-122"/>
            </a:endParaRPr>
          </a:p>
          <a:p>
            <a:pPr marL="457200" indent="-457200">
              <a:spcBef>
                <a:spcPts val="600"/>
              </a:spcBef>
              <a:buClr>
                <a:srgbClr val="002060"/>
              </a:buClr>
              <a:buFont typeface="Wingdings" panose="05000000000000000000" pitchFamily="2" charset="2"/>
              <a:buChar char="u"/>
            </a:pPr>
            <a:r>
              <a:rPr kumimoji="1" lang="zh-CN" altLang="en-US" sz="3000" dirty="0">
                <a:latin typeface="楷体" panose="02010609060101010101" pitchFamily="49" charset="-122"/>
                <a:ea typeface="楷体" panose="02010609060101010101" pitchFamily="49" charset="-122"/>
              </a:rPr>
              <a:t>单程转化率较高，反应器结构简单，传热面大。</a:t>
            </a:r>
            <a:r>
              <a:rPr kumimoji="1" lang="en-US" altLang="zh-CN" sz="3000" dirty="0">
                <a:latin typeface="楷体" panose="02010609060101010101" pitchFamily="49" charset="-122"/>
                <a:ea typeface="楷体" panose="02010609060101010101" pitchFamily="49" charset="-122"/>
              </a:rPr>
              <a:t>6-8</a:t>
            </a:r>
            <a:r>
              <a:rPr kumimoji="1" lang="zh-CN" altLang="en-US" sz="3000" dirty="0">
                <a:latin typeface="楷体" panose="02010609060101010101" pitchFamily="49" charset="-122"/>
                <a:ea typeface="楷体" panose="02010609060101010101" pitchFamily="49" charset="-122"/>
              </a:rPr>
              <a:t>万</a:t>
            </a:r>
            <a:r>
              <a:rPr kumimoji="1" lang="en-US" altLang="zh-CN" sz="3000" dirty="0">
                <a:latin typeface="楷体" panose="02010609060101010101" pitchFamily="49" charset="-122"/>
                <a:ea typeface="楷体" panose="02010609060101010101" pitchFamily="49" charset="-122"/>
              </a:rPr>
              <a:t>t/a</a:t>
            </a:r>
            <a:endParaRPr kumimoji="1" lang="zh-CN" altLang="en-US" sz="3000" dirty="0">
              <a:latin typeface="楷体" panose="02010609060101010101" pitchFamily="49" charset="-122"/>
              <a:ea typeface="楷体" panose="02010609060101010101" pitchFamily="49" charset="-122"/>
            </a:endParaRPr>
          </a:p>
          <a:p>
            <a:pPr>
              <a:spcBef>
                <a:spcPts val="600"/>
              </a:spcBef>
              <a:buClr>
                <a:srgbClr val="002060"/>
              </a:buClr>
            </a:pPr>
            <a:r>
              <a:rPr kumimoji="1" lang="zh-CN" altLang="en-US" sz="3000" dirty="0">
                <a:solidFill>
                  <a:srgbClr val="FF0000"/>
                </a:solidFill>
                <a:latin typeface="楷体" panose="02010609060101010101" pitchFamily="49" charset="-122"/>
                <a:ea typeface="楷体" panose="02010609060101010101" pitchFamily="49" charset="-122"/>
              </a:rPr>
              <a:t>优点：</a:t>
            </a:r>
            <a:endParaRPr kumimoji="1" lang="en-US" altLang="zh-CN" sz="3000" dirty="0">
              <a:solidFill>
                <a:srgbClr val="FF0000"/>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kumimoji="1" lang="zh-CN" altLang="en-US" sz="3000" dirty="0">
                <a:latin typeface="楷体" panose="02010609060101010101" pitchFamily="49" charset="-122"/>
                <a:ea typeface="楷体" panose="02010609060101010101" pitchFamily="49" charset="-122"/>
              </a:rPr>
              <a:t>结构简单、散热面积大</a:t>
            </a:r>
            <a:endParaRPr kumimoji="1" lang="en-US" altLang="zh-CN" sz="3000" dirty="0">
              <a:latin typeface="楷体" panose="02010609060101010101" pitchFamily="49" charset="-122"/>
              <a:ea typeface="楷体" panose="02010609060101010101" pitchFamily="49" charset="-122"/>
            </a:endParaRPr>
          </a:p>
          <a:p>
            <a:pPr>
              <a:spcBef>
                <a:spcPts val="600"/>
              </a:spcBef>
              <a:buClr>
                <a:srgbClr val="002060"/>
              </a:buClr>
            </a:pPr>
            <a:r>
              <a:rPr kumimoji="1" lang="zh-CN" altLang="en-US" sz="3000" dirty="0">
                <a:solidFill>
                  <a:srgbClr val="FF0000"/>
                </a:solidFill>
                <a:latin typeface="楷体" panose="02010609060101010101" pitchFamily="49" charset="-122"/>
                <a:ea typeface="楷体" panose="02010609060101010101" pitchFamily="49" charset="-122"/>
              </a:rPr>
              <a:t>主要缺点：</a:t>
            </a:r>
          </a:p>
          <a:p>
            <a:pPr marL="457200" indent="-457200">
              <a:spcBef>
                <a:spcPts val="600"/>
              </a:spcBef>
              <a:buClr>
                <a:srgbClr val="002060"/>
              </a:buClr>
              <a:buFont typeface="Wingdings" panose="05000000000000000000" pitchFamily="2" charset="2"/>
              <a:buChar char="u"/>
            </a:pPr>
            <a:r>
              <a:rPr kumimoji="1" lang="zh-CN" altLang="en-US" sz="3000" dirty="0">
                <a:latin typeface="楷体" panose="02010609060101010101" pitchFamily="49" charset="-122"/>
                <a:ea typeface="楷体" panose="02010609060101010101" pitchFamily="49" charset="-122"/>
              </a:rPr>
              <a:t>聚合物粘管壁而导致堵塞现象。近年来为提高转化率而采用多点进料。</a:t>
            </a:r>
            <a:endParaRPr lang="zh-CN" altLang="en-US" sz="30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26402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3</a:t>
            </a:r>
            <a:r>
              <a:rPr lang="zh-CN" altLang="en-US" sz="3200" dirty="0">
                <a:latin typeface="楷体" panose="02010609060101010101" pitchFamily="49" charset="-122"/>
                <a:ea typeface="楷体" panose="02010609060101010101" pitchFamily="49" charset="-122"/>
                <a:cs typeface="Arial" panose="020B0604020202020204" pitchFamily="34" charset="0"/>
              </a:rPr>
              <a:t>）反应器比较</a:t>
            </a:r>
          </a:p>
        </p:txBody>
      </p:sp>
      <p:graphicFrame>
        <p:nvGraphicFramePr>
          <p:cNvPr id="2" name="表格 1"/>
          <p:cNvGraphicFramePr>
            <a:graphicFrameLocks noGrp="1"/>
          </p:cNvGraphicFramePr>
          <p:nvPr>
            <p:extLst>
              <p:ext uri="{D42A27DB-BD31-4B8C-83A1-F6EECF244321}">
                <p14:modId xmlns:p14="http://schemas.microsoft.com/office/powerpoint/2010/main" val="2451050051"/>
              </p:ext>
            </p:extLst>
          </p:nvPr>
        </p:nvGraphicFramePr>
        <p:xfrm>
          <a:off x="647862" y="803227"/>
          <a:ext cx="8047002" cy="6035040"/>
        </p:xfrm>
        <a:graphic>
          <a:graphicData uri="http://schemas.openxmlformats.org/drawingml/2006/table">
            <a:tbl>
              <a:tblPr firstRow="1" bandRow="1">
                <a:tableStyleId>{5C22544A-7EE6-4342-B048-85BDC9FD1C3A}</a:tableStyleId>
              </a:tblPr>
              <a:tblGrid>
                <a:gridCol w="2070339">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370840">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项目</a:t>
                      </a:r>
                    </a:p>
                  </a:txBody>
                  <a:tcPr/>
                </a:tc>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釜式</a:t>
                      </a:r>
                    </a:p>
                  </a:txBody>
                  <a:tcPr/>
                </a:tc>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管式</a:t>
                      </a:r>
                    </a:p>
                  </a:txBody>
                  <a:tcPr/>
                </a:tc>
                <a:extLst>
                  <a:ext uri="{0D108BD9-81ED-4DB2-BD59-A6C34878D82A}">
                    <a16:rowId xmlns:a16="http://schemas.microsoft.com/office/drawing/2014/main" val="10000"/>
                  </a:ext>
                </a:extLst>
              </a:tr>
              <a:tr h="370840">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D/L</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1/20~1/2</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1/250~1/40000</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D(mm)</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680</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50</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V(L)</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750</a:t>
                      </a:r>
                      <a:r>
                        <a:rPr lang="en-US" altLang="zh-CN" sz="2800" baseline="0" dirty="0">
                          <a:latin typeface="Arial" panose="020B0604020202020204" pitchFamily="34" charset="0"/>
                          <a:ea typeface="华文楷体" panose="02010600040101010101" pitchFamily="2" charset="-122"/>
                          <a:cs typeface="Times New Roman" panose="02020603050405020304" pitchFamily="18" charset="0"/>
                        </a:rPr>
                        <a:t>~1500</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1000</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压力</a:t>
                      </a:r>
                      <a:r>
                        <a:rPr lang="en-US" altLang="zh-CN" sz="2800" baseline="0" dirty="0" err="1">
                          <a:latin typeface="Arial" panose="020B0604020202020204" pitchFamily="34" charset="0"/>
                          <a:ea typeface="华文楷体" panose="02010600040101010101" pitchFamily="2" charset="-122"/>
                          <a:cs typeface="Arial" panose="020B0604020202020204" pitchFamily="34" charset="0"/>
                        </a:rPr>
                        <a:t>MPa</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110</a:t>
                      </a:r>
                      <a:r>
                        <a:rPr lang="en-US" altLang="zh-CN" sz="2800" baseline="0" dirty="0">
                          <a:latin typeface="Arial" panose="020B0604020202020204" pitchFamily="34" charset="0"/>
                          <a:ea typeface="华文楷体" panose="02010600040101010101" pitchFamily="2" charset="-122"/>
                          <a:cs typeface="Times New Roman" panose="02020603050405020304" pitchFamily="18" charset="0"/>
                        </a:rPr>
                        <a:t>~250</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200</a:t>
                      </a:r>
                      <a:r>
                        <a:rPr lang="en-US" altLang="zh-CN" sz="2800" baseline="0" dirty="0">
                          <a:latin typeface="Arial" panose="020B0604020202020204" pitchFamily="34" charset="0"/>
                          <a:ea typeface="华文楷体" panose="02010600040101010101" pitchFamily="2" charset="-122"/>
                          <a:cs typeface="Times New Roman" panose="02020603050405020304" pitchFamily="18" charset="0"/>
                        </a:rPr>
                        <a:t>~350</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extLst>
                  <a:ext uri="{0D108BD9-81ED-4DB2-BD59-A6C34878D82A}">
                    <a16:rowId xmlns:a16="http://schemas.microsoft.com/office/drawing/2014/main" val="10004"/>
                  </a:ext>
                </a:extLst>
              </a:tr>
              <a:tr h="370840">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温度℃</a:t>
                      </a: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130</a:t>
                      </a:r>
                      <a:r>
                        <a:rPr lang="en-US" altLang="zh-CN" sz="2800" baseline="0" dirty="0">
                          <a:latin typeface="Arial" panose="020B0604020202020204" pitchFamily="34" charset="0"/>
                          <a:ea typeface="华文楷体" panose="02010600040101010101" pitchFamily="2" charset="-122"/>
                          <a:cs typeface="Times New Roman" panose="02020603050405020304" pitchFamily="18" charset="0"/>
                        </a:rPr>
                        <a:t>~280</a:t>
                      </a:r>
                      <a:r>
                        <a:rPr lang="zh-CN" altLang="en-US" sz="2800" baseline="0" dirty="0">
                          <a:latin typeface="Arial" panose="020B0604020202020204" pitchFamily="34" charset="0"/>
                          <a:ea typeface="华文楷体" panose="02010600040101010101" pitchFamily="2" charset="-122"/>
                          <a:cs typeface="Times New Roman" panose="02020603050405020304" pitchFamily="18" charset="0"/>
                        </a:rPr>
                        <a:t>，可控</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200</a:t>
                      </a:r>
                      <a:r>
                        <a:rPr lang="en-US" altLang="zh-CN" sz="2800" baseline="0" dirty="0">
                          <a:latin typeface="Arial" panose="020B0604020202020204" pitchFamily="34" charset="0"/>
                          <a:ea typeface="华文楷体" panose="02010600040101010101" pitchFamily="2" charset="-122"/>
                          <a:cs typeface="Times New Roman" panose="02020603050405020304" pitchFamily="18" charset="0"/>
                        </a:rPr>
                        <a:t>~350</a:t>
                      </a:r>
                      <a:r>
                        <a:rPr lang="zh-CN" altLang="en-US" sz="2800" baseline="0" dirty="0">
                          <a:latin typeface="Arial" panose="020B0604020202020204" pitchFamily="34" charset="0"/>
                          <a:ea typeface="华文楷体" panose="02010600040101010101" pitchFamily="2" charset="-122"/>
                          <a:cs typeface="Times New Roman" panose="02020603050405020304" pitchFamily="18" charset="0"/>
                        </a:rPr>
                        <a:t>，温差大</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extLst>
                  <a:ext uri="{0D108BD9-81ED-4DB2-BD59-A6C34878D82A}">
                    <a16:rowId xmlns:a16="http://schemas.microsoft.com/office/drawing/2014/main" val="10005"/>
                  </a:ext>
                </a:extLst>
              </a:tr>
              <a:tr h="370840">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冷却带走热</a:t>
                      </a: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&lt;10%</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&lt;30%</a:t>
                      </a:r>
                      <a:endParaRPr lang="zh-CN" altLang="en-US" sz="2800" baseline="0" dirty="0">
                        <a:latin typeface="Arial" panose="020B0604020202020204" pitchFamily="34" charset="0"/>
                        <a:ea typeface="华文楷体" panose="02010600040101010101" pitchFamily="2" charset="-122"/>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物料混合</a:t>
                      </a:r>
                    </a:p>
                  </a:txBody>
                  <a:tcPr/>
                </a:tc>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接近理想混合</a:t>
                      </a:r>
                    </a:p>
                  </a:txBody>
                  <a:tcPr/>
                </a:tc>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柱塞式流动、层流</a:t>
                      </a:r>
                    </a:p>
                  </a:txBody>
                  <a:tcPr/>
                </a:tc>
                <a:extLst>
                  <a:ext uri="{0D108BD9-81ED-4DB2-BD59-A6C34878D82A}">
                    <a16:rowId xmlns:a16="http://schemas.microsoft.com/office/drawing/2014/main" val="10007"/>
                  </a:ext>
                </a:extLst>
              </a:tr>
              <a:tr h="370840">
                <a:tc>
                  <a:txBody>
                    <a:bodyPr/>
                    <a:lstStyle/>
                    <a:p>
                      <a:r>
                        <a:rPr lang="en-US" altLang="zh-CN" sz="2800" baseline="0" dirty="0">
                          <a:latin typeface="Arial" panose="020B0604020202020204" pitchFamily="34" charset="0"/>
                          <a:ea typeface="华文楷体" panose="02010600040101010101" pitchFamily="2" charset="-122"/>
                          <a:cs typeface="Arial" panose="020B0604020202020204" pitchFamily="34" charset="0"/>
                        </a:rPr>
                        <a:t>PE</a:t>
                      </a:r>
                      <a:r>
                        <a:rPr lang="zh-CN" altLang="en-US" sz="2800" baseline="0" dirty="0">
                          <a:latin typeface="Arial" panose="020B0604020202020204" pitchFamily="34" charset="0"/>
                          <a:ea typeface="华文楷体" panose="02010600040101010101" pitchFamily="2" charset="-122"/>
                          <a:cs typeface="Arial" panose="020B0604020202020204" pitchFamily="34" charset="0"/>
                        </a:rPr>
                        <a:t>分解</a:t>
                      </a:r>
                    </a:p>
                  </a:txBody>
                  <a:tcPr/>
                </a:tc>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可控可防</a:t>
                      </a:r>
                    </a:p>
                  </a:txBody>
                  <a:tcPr/>
                </a:tc>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难防偶然分解</a:t>
                      </a:r>
                    </a:p>
                  </a:txBody>
                  <a:tcPr/>
                </a:tc>
                <a:extLst>
                  <a:ext uri="{0D108BD9-81ED-4DB2-BD59-A6C34878D82A}">
                    <a16:rowId xmlns:a16="http://schemas.microsoft.com/office/drawing/2014/main" val="10008"/>
                  </a:ext>
                </a:extLst>
              </a:tr>
              <a:tr h="370840">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产品质量</a:t>
                      </a:r>
                    </a:p>
                  </a:txBody>
                  <a:tcPr/>
                </a:tc>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分子量分布窄、支链多、适于一般产品</a:t>
                      </a:r>
                    </a:p>
                  </a:txBody>
                  <a:tcPr/>
                </a:tc>
                <a:tc>
                  <a:txBody>
                    <a:bodyPr/>
                    <a:lstStyle/>
                    <a:p>
                      <a:r>
                        <a:rPr lang="zh-CN" altLang="en-US" sz="2800" baseline="0" dirty="0">
                          <a:latin typeface="Arial" panose="020B0604020202020204" pitchFamily="34" charset="0"/>
                          <a:ea typeface="华文楷体" panose="02010600040101010101" pitchFamily="2" charset="-122"/>
                          <a:cs typeface="Arial" panose="020B0604020202020204" pitchFamily="34" charset="0"/>
                        </a:rPr>
                        <a:t>分布宽，薄膜透明性好，成型性好</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11078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764927"/>
            <a:ext cx="7818154" cy="5964618"/>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生产流程</a:t>
            </a:r>
          </a:p>
        </p:txBody>
      </p:sp>
      <p:sp>
        <p:nvSpPr>
          <p:cNvPr id="3" name="圆角矩形标注 2"/>
          <p:cNvSpPr/>
          <p:nvPr/>
        </p:nvSpPr>
        <p:spPr>
          <a:xfrm>
            <a:off x="3563888" y="188640"/>
            <a:ext cx="4248472" cy="432271"/>
          </a:xfrm>
          <a:prstGeom prst="wedgeRoundRect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rPr>
              <a:t>流程有</a:t>
            </a:r>
            <a:r>
              <a:rPr lang="en-US" altLang="zh-CN" sz="2800" dirty="0">
                <a:solidFill>
                  <a:srgbClr val="0000FF"/>
                </a:solidFill>
                <a:latin typeface="楷体" panose="02010609060101010101" pitchFamily="49" charset="-122"/>
                <a:ea typeface="楷体" panose="02010609060101010101" pitchFamily="49" charset="-122"/>
              </a:rPr>
              <a:t>5</a:t>
            </a:r>
            <a:r>
              <a:rPr lang="zh-CN" altLang="en-US" sz="2800" dirty="0">
                <a:solidFill>
                  <a:srgbClr val="0000FF"/>
                </a:solidFill>
                <a:latin typeface="楷体" panose="02010609060101010101" pitchFamily="49" charset="-122"/>
                <a:ea typeface="楷体" panose="02010609060101010101" pitchFamily="49" charset="-122"/>
              </a:rPr>
              <a:t>个区，哪五个？</a:t>
            </a:r>
          </a:p>
        </p:txBody>
      </p:sp>
      <p:sp>
        <p:nvSpPr>
          <p:cNvPr id="5" name="云形标注 4"/>
          <p:cNvSpPr/>
          <p:nvPr/>
        </p:nvSpPr>
        <p:spPr>
          <a:xfrm>
            <a:off x="899592" y="3645024"/>
            <a:ext cx="792088" cy="756084"/>
          </a:xfrm>
          <a:prstGeom prst="cloudCallout">
            <a:avLst>
              <a:gd name="adj1" fmla="val 103912"/>
              <a:gd name="adj2" fmla="val 4807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rgbClr val="0000FF"/>
                </a:solidFill>
                <a:latin typeface="楷体" panose="02010609060101010101" pitchFamily="49" charset="-122"/>
                <a:ea typeface="楷体" panose="02010609060101010101" pitchFamily="49" charset="-122"/>
              </a:rPr>
              <a:t>作用？</a:t>
            </a:r>
          </a:p>
        </p:txBody>
      </p:sp>
      <p:sp>
        <p:nvSpPr>
          <p:cNvPr id="12" name="云形标注 11"/>
          <p:cNvSpPr/>
          <p:nvPr/>
        </p:nvSpPr>
        <p:spPr>
          <a:xfrm>
            <a:off x="1979712" y="1628800"/>
            <a:ext cx="504056" cy="2016224"/>
          </a:xfrm>
          <a:prstGeom prst="cloudCallout">
            <a:avLst>
              <a:gd name="adj1" fmla="val 118963"/>
              <a:gd name="adj2" fmla="val 1138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solidFill>
                  <a:srgbClr val="0000FF"/>
                </a:solidFill>
                <a:latin typeface="楷体" panose="02010609060101010101" pitchFamily="49" charset="-122"/>
                <a:ea typeface="楷体" panose="02010609060101010101" pitchFamily="49" charset="-122"/>
              </a:rPr>
              <a:t>引发剂在哪里？</a:t>
            </a:r>
          </a:p>
        </p:txBody>
      </p:sp>
      <p:sp>
        <p:nvSpPr>
          <p:cNvPr id="11" name="云形标注 10"/>
          <p:cNvSpPr/>
          <p:nvPr/>
        </p:nvSpPr>
        <p:spPr>
          <a:xfrm>
            <a:off x="2459944" y="5517232"/>
            <a:ext cx="2112056" cy="756084"/>
          </a:xfrm>
          <a:prstGeom prst="cloudCallout">
            <a:avLst>
              <a:gd name="adj1" fmla="val 41425"/>
              <a:gd name="adj2" fmla="val -18668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rgbClr val="0000FF"/>
                </a:solidFill>
                <a:latin typeface="楷体" panose="02010609060101010101" pitchFamily="49" charset="-122"/>
                <a:ea typeface="楷体" panose="02010609060101010101" pitchFamily="49" charset="-122"/>
              </a:rPr>
              <a:t>为何</a:t>
            </a:r>
            <a:r>
              <a:rPr lang="en-US" altLang="zh-CN" sz="2400" dirty="0">
                <a:solidFill>
                  <a:srgbClr val="0000FF"/>
                </a:solidFill>
                <a:latin typeface="楷体" panose="02010609060101010101" pitchFamily="49" charset="-122"/>
                <a:ea typeface="楷体" panose="02010609060101010101" pitchFamily="49" charset="-122"/>
              </a:rPr>
              <a:t>2</a:t>
            </a:r>
            <a:r>
              <a:rPr lang="zh-CN" altLang="en-US" sz="2400" dirty="0">
                <a:solidFill>
                  <a:srgbClr val="0000FF"/>
                </a:solidFill>
                <a:latin typeface="楷体" panose="02010609060101010101" pitchFamily="49" charset="-122"/>
                <a:ea typeface="楷体" panose="02010609060101010101" pitchFamily="49" charset="-122"/>
              </a:rPr>
              <a:t>次分离？</a:t>
            </a:r>
          </a:p>
        </p:txBody>
      </p:sp>
    </p:spTree>
    <p:extLst>
      <p:ext uri="{BB962C8B-B14F-4D97-AF65-F5344CB8AC3E}">
        <p14:creationId xmlns:p14="http://schemas.microsoft.com/office/powerpoint/2010/main" val="321752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7624" y="908720"/>
            <a:ext cx="6624736" cy="4195444"/>
          </a:xfrm>
          <a:prstGeom prst="rect">
            <a:avLst/>
          </a:prstGeom>
          <a:noFill/>
        </p:spPr>
        <p:txBody>
          <a:bodyPr wrap="square" rtlCol="0">
            <a:spAutoFit/>
          </a:bodyPr>
          <a:lstStyle/>
          <a:p>
            <a:pPr>
              <a:lnSpc>
                <a:spcPct val="120000"/>
              </a:lnSpc>
            </a:pPr>
            <a:r>
              <a:rPr lang="en-US" altLang="zh-CN" sz="3200" dirty="0">
                <a:latin typeface="华文楷体" panose="02010600040101010101" pitchFamily="2" charset="-122"/>
                <a:ea typeface="华文楷体" panose="02010600040101010101" pitchFamily="2" charset="-122"/>
              </a:rPr>
              <a:t>1</a:t>
            </a:r>
            <a:r>
              <a:rPr lang="zh-CN" altLang="en-US" sz="3200" dirty="0">
                <a:latin typeface="华文楷体" panose="02010600040101010101" pitchFamily="2" charset="-122"/>
                <a:ea typeface="华文楷体" panose="02010600040101010101" pitchFamily="2" charset="-122"/>
              </a:rPr>
              <a:t>）按照流程，分为哪</a:t>
            </a:r>
            <a:r>
              <a:rPr lang="en-US" altLang="zh-CN" sz="3200" dirty="0">
                <a:latin typeface="华文楷体" panose="02010600040101010101" pitchFamily="2" charset="-122"/>
                <a:ea typeface="华文楷体" panose="02010600040101010101" pitchFamily="2" charset="-122"/>
              </a:rPr>
              <a:t>5</a:t>
            </a:r>
            <a:r>
              <a:rPr lang="zh-CN" altLang="en-US" sz="3200" dirty="0">
                <a:latin typeface="华文楷体" panose="02010600040101010101" pitchFamily="2" charset="-122"/>
                <a:ea typeface="华文楷体" panose="02010600040101010101" pitchFamily="2" charset="-122"/>
              </a:rPr>
              <a:t>个区，对应于流程图中哪处</a:t>
            </a:r>
            <a:endParaRPr lang="en-US" altLang="zh-CN" sz="3200" dirty="0">
              <a:latin typeface="华文楷体" panose="02010600040101010101" pitchFamily="2" charset="-122"/>
              <a:ea typeface="华文楷体" panose="02010600040101010101" pitchFamily="2" charset="-122"/>
            </a:endParaRPr>
          </a:p>
          <a:p>
            <a:pPr>
              <a:lnSpc>
                <a:spcPct val="120000"/>
              </a:lnSpc>
            </a:pPr>
            <a:r>
              <a:rPr lang="en-US" altLang="zh-CN" sz="3200" dirty="0">
                <a:latin typeface="华文楷体" panose="02010600040101010101" pitchFamily="2" charset="-122"/>
                <a:ea typeface="华文楷体" panose="02010600040101010101" pitchFamily="2" charset="-122"/>
              </a:rPr>
              <a:t>2</a:t>
            </a:r>
            <a:r>
              <a:rPr lang="zh-CN" altLang="en-US" sz="3200" dirty="0">
                <a:latin typeface="华文楷体" panose="02010600040101010101" pitchFamily="2" charset="-122"/>
                <a:ea typeface="华文楷体" panose="02010600040101010101" pitchFamily="2" charset="-122"/>
              </a:rPr>
              <a:t>）引发剂在哪里加入</a:t>
            </a:r>
            <a:endParaRPr lang="en-US" altLang="zh-CN" sz="3200" dirty="0">
              <a:latin typeface="华文楷体" panose="02010600040101010101" pitchFamily="2" charset="-122"/>
              <a:ea typeface="华文楷体" panose="02010600040101010101" pitchFamily="2" charset="-122"/>
            </a:endParaRPr>
          </a:p>
          <a:p>
            <a:pPr>
              <a:lnSpc>
                <a:spcPct val="120000"/>
              </a:lnSpc>
            </a:pPr>
            <a:r>
              <a:rPr lang="en-US" altLang="zh-CN" sz="3200" dirty="0">
                <a:latin typeface="华文楷体" panose="02010600040101010101" pitchFamily="2" charset="-122"/>
                <a:ea typeface="华文楷体" panose="02010600040101010101" pitchFamily="2" charset="-122"/>
              </a:rPr>
              <a:t>3</a:t>
            </a:r>
            <a:r>
              <a:rPr lang="zh-CN" altLang="en-US" sz="3200" dirty="0">
                <a:latin typeface="华文楷体" panose="02010600040101010101" pitchFamily="2" charset="-122"/>
                <a:ea typeface="华文楷体" panose="02010600040101010101" pitchFamily="2" charset="-122"/>
              </a:rPr>
              <a:t>）使用哪种聚合设备</a:t>
            </a:r>
            <a:endParaRPr lang="en-US" altLang="zh-CN" sz="3200" dirty="0">
              <a:latin typeface="华文楷体" panose="02010600040101010101" pitchFamily="2" charset="-122"/>
              <a:ea typeface="华文楷体" panose="02010600040101010101" pitchFamily="2" charset="-122"/>
            </a:endParaRPr>
          </a:p>
          <a:p>
            <a:pPr>
              <a:lnSpc>
                <a:spcPct val="120000"/>
              </a:lnSpc>
            </a:pPr>
            <a:r>
              <a:rPr lang="en-US" altLang="zh-CN" sz="3200" dirty="0">
                <a:latin typeface="华文楷体" panose="02010600040101010101" pitchFamily="2" charset="-122"/>
                <a:ea typeface="华文楷体" panose="02010600040101010101" pitchFamily="2" charset="-122"/>
              </a:rPr>
              <a:t>4</a:t>
            </a:r>
            <a:r>
              <a:rPr lang="zh-CN" altLang="en-US" sz="3200" dirty="0">
                <a:latin typeface="华文楷体" panose="02010600040101010101" pitchFamily="2" charset="-122"/>
                <a:ea typeface="华文楷体" panose="02010600040101010101" pitchFamily="2" charset="-122"/>
              </a:rPr>
              <a:t>）为何使用</a:t>
            </a:r>
            <a:r>
              <a:rPr lang="en-US" altLang="zh-CN" sz="3200" dirty="0">
                <a:latin typeface="华文楷体" panose="02010600040101010101" pitchFamily="2" charset="-122"/>
                <a:ea typeface="华文楷体" panose="02010600040101010101" pitchFamily="2" charset="-122"/>
              </a:rPr>
              <a:t>2</a:t>
            </a:r>
            <a:r>
              <a:rPr lang="zh-CN" altLang="en-US" sz="3200" dirty="0">
                <a:latin typeface="华文楷体" panose="02010600040101010101" pitchFamily="2" charset="-122"/>
                <a:ea typeface="华文楷体" panose="02010600040101010101" pitchFamily="2" charset="-122"/>
              </a:rPr>
              <a:t>次减压</a:t>
            </a:r>
            <a:endParaRPr lang="en-US" altLang="zh-CN" sz="3200" dirty="0">
              <a:latin typeface="华文楷体" panose="02010600040101010101" pitchFamily="2" charset="-122"/>
              <a:ea typeface="华文楷体" panose="02010600040101010101" pitchFamily="2" charset="-122"/>
            </a:endParaRPr>
          </a:p>
          <a:p>
            <a:pPr>
              <a:lnSpc>
                <a:spcPct val="120000"/>
              </a:lnSpc>
            </a:pPr>
            <a:r>
              <a:rPr lang="en-US" altLang="zh-CN" sz="3200" dirty="0">
                <a:latin typeface="华文楷体" panose="02010600040101010101" pitchFamily="2" charset="-122"/>
                <a:ea typeface="华文楷体" panose="02010600040101010101" pitchFamily="2" charset="-122"/>
              </a:rPr>
              <a:t>5</a:t>
            </a:r>
            <a:r>
              <a:rPr lang="zh-CN" altLang="en-US" sz="3200" dirty="0">
                <a:latin typeface="华文楷体" panose="02010600040101010101" pitchFamily="2" charset="-122"/>
                <a:ea typeface="华文楷体" panose="02010600040101010101" pitchFamily="2" charset="-122"/>
              </a:rPr>
              <a:t>）抗氧剂在何处加入</a:t>
            </a:r>
            <a:endParaRPr lang="en-US" altLang="zh-CN" sz="3200" dirty="0">
              <a:latin typeface="华文楷体" panose="02010600040101010101" pitchFamily="2" charset="-122"/>
              <a:ea typeface="华文楷体" panose="02010600040101010101" pitchFamily="2" charset="-122"/>
            </a:endParaRPr>
          </a:p>
          <a:p>
            <a:pPr>
              <a:lnSpc>
                <a:spcPct val="120000"/>
              </a:lnSpc>
            </a:pPr>
            <a:r>
              <a:rPr lang="en-US" altLang="zh-CN" sz="3200" dirty="0">
                <a:latin typeface="华文楷体" panose="02010600040101010101" pitchFamily="2" charset="-122"/>
                <a:ea typeface="华文楷体" panose="02010600040101010101" pitchFamily="2" charset="-122"/>
              </a:rPr>
              <a:t>6</a:t>
            </a:r>
            <a:r>
              <a:rPr lang="zh-CN" altLang="en-US" sz="3200" dirty="0">
                <a:latin typeface="华文楷体" panose="02010600040101010101" pitchFamily="2" charset="-122"/>
                <a:ea typeface="华文楷体" panose="02010600040101010101" pitchFamily="2" charset="-122"/>
              </a:rPr>
              <a:t>）</a:t>
            </a:r>
            <a:r>
              <a:rPr lang="zh-CN" altLang="en-US" sz="3200" dirty="0">
                <a:solidFill>
                  <a:srgbClr val="FF0000"/>
                </a:solidFill>
                <a:latin typeface="华文楷体" panose="02010600040101010101" pitchFamily="2" charset="-122"/>
                <a:ea typeface="华文楷体" panose="02010600040101010101" pitchFamily="2" charset="-122"/>
              </a:rPr>
              <a:t>缺少什么工序？如何改进</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p:txBody>
      </p:sp>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3.</a:t>
            </a:r>
            <a:r>
              <a:rPr lang="zh-CN" altLang="en-US" sz="3200" dirty="0">
                <a:latin typeface="楷体" panose="02010609060101010101" pitchFamily="49" charset="-122"/>
                <a:ea typeface="楷体" panose="02010609060101010101" pitchFamily="49" charset="-122"/>
                <a:cs typeface="Arial" panose="020B0604020202020204" pitchFamily="34" charset="0"/>
              </a:rPr>
              <a:t>生产流程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412776"/>
            <a:ext cx="3240360" cy="3240360"/>
          </a:xfrm>
          <a:prstGeom prst="rect">
            <a:avLst/>
          </a:prstGeom>
        </p:spPr>
      </p:pic>
    </p:spTree>
    <p:extLst>
      <p:ext uri="{BB962C8B-B14F-4D97-AF65-F5344CB8AC3E}">
        <p14:creationId xmlns:p14="http://schemas.microsoft.com/office/powerpoint/2010/main" val="2284990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生产流程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03353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生产流程</a:t>
            </a:r>
          </a:p>
        </p:txBody>
      </p:sp>
      <p:pic>
        <p:nvPicPr>
          <p:cNvPr id="6146" name="Picture 2" descr="https://timgsa.baidu.com/timg?image&amp;quality=80&amp;size=b9999_10000&amp;sec=1490152938680&amp;di=d24bda1d26bfd9b507b963ebd1132438&amp;imgtype=0&amp;src=http%3A%2F%2Ffile03.sg560.com%2Fupimg01%2F2015%2F10%2F769130%2FTitle%2F1510418073783062769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0"/>
            <a:ext cx="8843992" cy="652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7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394838" y="188640"/>
            <a:ext cx="3654514"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Arial" panose="020B0604020202020204" pitchFamily="34" charset="0"/>
                <a:ea typeface="+mj-ea"/>
                <a:cs typeface="Arial" panose="020B0604020202020204" pitchFamily="34" charset="0"/>
              </a:rPr>
              <a:t>1. </a:t>
            </a:r>
            <a:r>
              <a:rPr lang="zh-CN" altLang="en-US" sz="3200" dirty="0">
                <a:latin typeface="Arial" panose="020B0604020202020204" pitchFamily="34" charset="0"/>
                <a:ea typeface="+mj-ea"/>
                <a:cs typeface="Arial" panose="020B0604020202020204" pitchFamily="34" charset="0"/>
              </a:rPr>
              <a:t>本体聚合过程</a:t>
            </a:r>
          </a:p>
        </p:txBody>
      </p:sp>
      <p:sp>
        <p:nvSpPr>
          <p:cNvPr id="9" name="对角圆角矩形 8"/>
          <p:cNvSpPr/>
          <p:nvPr/>
        </p:nvSpPr>
        <p:spPr>
          <a:xfrm>
            <a:off x="683568" y="836712"/>
            <a:ext cx="8064896" cy="2016224"/>
          </a:xfrm>
          <a:prstGeom prst="round2DiagRect">
            <a:avLst>
              <a:gd name="adj1" fmla="val 40423"/>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10000"/>
              </a:lnSpc>
              <a:buFontTx/>
              <a:buNone/>
            </a:pPr>
            <a:r>
              <a:rPr lang="zh-CN" altLang="en-US" sz="2800" dirty="0">
                <a:latin typeface="楷体" panose="02010609060101010101" pitchFamily="49" charset="-122"/>
                <a:ea typeface="楷体" panose="02010609060101010101" pitchFamily="49" charset="-122"/>
                <a:cs typeface="Arial Unicode MS" panose="020B0604020202020204" pitchFamily="34" charset="-122"/>
              </a:rPr>
              <a:t>鉴于</a:t>
            </a:r>
            <a:r>
              <a:rPr lang="zh-CN" altLang="en-US" sz="28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本体聚合的特点</a:t>
            </a:r>
            <a:r>
              <a:rPr lang="zh-CN" altLang="en-US" sz="2800" dirty="0">
                <a:latin typeface="楷体" panose="02010609060101010101" pitchFamily="49" charset="-122"/>
                <a:ea typeface="楷体" panose="02010609060101010101" pitchFamily="49" charset="-122"/>
                <a:cs typeface="Arial Unicode MS" panose="020B0604020202020204" pitchFamily="34" charset="-122"/>
              </a:rPr>
              <a:t>，为了使本体聚合能正常进行，本体聚合工艺分“预聚”和“聚合”两段进行。</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11" y="3645024"/>
            <a:ext cx="2438400" cy="2438400"/>
          </a:xfrm>
          <a:prstGeom prst="rect">
            <a:avLst/>
          </a:prstGeom>
        </p:spPr>
      </p:pic>
      <p:sp>
        <p:nvSpPr>
          <p:cNvPr id="3" name="云形标注 2"/>
          <p:cNvSpPr/>
          <p:nvPr/>
        </p:nvSpPr>
        <p:spPr>
          <a:xfrm>
            <a:off x="4067944" y="2420888"/>
            <a:ext cx="3600400" cy="1944439"/>
          </a:xfrm>
          <a:prstGeom prst="cloudCallout">
            <a:avLst>
              <a:gd name="adj1" fmla="val -77674"/>
              <a:gd name="adj2" fmla="val 4458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3200" dirty="0">
                <a:latin typeface="楷体" panose="02010609060101010101" pitchFamily="49" charset="-122"/>
                <a:ea typeface="楷体" panose="02010609060101010101" pitchFamily="49" charset="-122"/>
              </a:rPr>
              <a:t>本体聚合的啥特点？</a:t>
            </a:r>
          </a:p>
        </p:txBody>
      </p:sp>
    </p:spTree>
    <p:extLst>
      <p:ext uri="{BB962C8B-B14F-4D97-AF65-F5344CB8AC3E}">
        <p14:creationId xmlns:p14="http://schemas.microsoft.com/office/powerpoint/2010/main" val="1954266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生产流程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93834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楷体" panose="02010609060101010101" pitchFamily="49" charset="-122"/>
                <a:ea typeface="楷体" panose="02010609060101010101" pitchFamily="49" charset="-122"/>
                <a:cs typeface="Arial" panose="020B0604020202020204" pitchFamily="34" charset="0"/>
              </a:rPr>
              <a:t>3.</a:t>
            </a:r>
            <a:r>
              <a:rPr lang="zh-CN" altLang="en-US" sz="3200" dirty="0">
                <a:latin typeface="楷体" panose="02010609060101010101" pitchFamily="49" charset="-122"/>
                <a:ea typeface="楷体" panose="02010609060101010101" pitchFamily="49" charset="-122"/>
                <a:cs typeface="Arial" panose="020B0604020202020204" pitchFamily="34" charset="0"/>
              </a:rPr>
              <a:t>生产流程</a:t>
            </a:r>
          </a:p>
        </p:txBody>
      </p:sp>
      <p:pic>
        <p:nvPicPr>
          <p:cNvPr id="3" name="图片 2"/>
          <p:cNvPicPr>
            <a:picLocks noChangeAspect="1"/>
          </p:cNvPicPr>
          <p:nvPr/>
        </p:nvPicPr>
        <p:blipFill>
          <a:blip r:embed="rId2"/>
          <a:stretch>
            <a:fillRect/>
          </a:stretch>
        </p:blipFill>
        <p:spPr>
          <a:xfrm>
            <a:off x="179512" y="755307"/>
            <a:ext cx="8821677" cy="5809992"/>
          </a:xfrm>
          <a:prstGeom prst="rect">
            <a:avLst/>
          </a:prstGeom>
        </p:spPr>
      </p:pic>
    </p:spTree>
    <p:extLst>
      <p:ext uri="{BB962C8B-B14F-4D97-AF65-F5344CB8AC3E}">
        <p14:creationId xmlns:p14="http://schemas.microsoft.com/office/powerpoint/2010/main" val="479879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高压分离器</a:t>
            </a:r>
          </a:p>
        </p:txBody>
      </p:sp>
      <p:sp>
        <p:nvSpPr>
          <p:cNvPr id="9" name="对角圆角矩形 8"/>
          <p:cNvSpPr/>
          <p:nvPr/>
        </p:nvSpPr>
        <p:spPr>
          <a:xfrm>
            <a:off x="2915816" y="836712"/>
            <a:ext cx="583264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dirty="0">
                <a:solidFill>
                  <a:schemeClr val="tx1"/>
                </a:solidFill>
                <a:latin typeface="隶书" panose="02010509060101010101" pitchFamily="49" charset="-122"/>
                <a:ea typeface="隶书" panose="02010509060101010101" pitchFamily="49" charset="-122"/>
              </a:rPr>
              <a:t>利用比重差，将未反应的单体从聚合物中分离出来。</a:t>
            </a:r>
            <a:endParaRPr lang="en-US" altLang="zh-CN" sz="2800" dirty="0">
              <a:solidFill>
                <a:schemeClr val="tx1"/>
              </a:solidFill>
              <a:latin typeface="楷体" panose="02010609060101010101" pitchFamily="49" charset="-122"/>
              <a:ea typeface="楷体" panose="02010609060101010101" pitchFamily="49" charset="-122"/>
            </a:endParaRPr>
          </a:p>
          <a:p>
            <a:r>
              <a:rPr lang="zh-CN" altLang="en-US" sz="2800" dirty="0">
                <a:solidFill>
                  <a:schemeClr val="tx1"/>
                </a:solidFill>
                <a:latin typeface="Times New Roman" panose="02020603050405020304" pitchFamily="18" charset="0"/>
                <a:ea typeface="隶书" panose="02010509060101010101" pitchFamily="49" charset="-122"/>
              </a:rPr>
              <a:t>压力：</a:t>
            </a:r>
            <a:r>
              <a:rPr lang="en-US" altLang="zh-CN" sz="2800" dirty="0">
                <a:solidFill>
                  <a:schemeClr val="tx1"/>
                </a:solidFill>
                <a:latin typeface="Times New Roman" panose="02020603050405020304" pitchFamily="18" charset="0"/>
                <a:ea typeface="隶书" panose="02010509060101010101" pitchFamily="49" charset="-122"/>
              </a:rPr>
              <a:t>22.5</a:t>
            </a:r>
            <a:r>
              <a:rPr lang="zh-CN" altLang="en-US" sz="2800" dirty="0">
                <a:solidFill>
                  <a:schemeClr val="tx1"/>
                </a:solidFill>
                <a:latin typeface="Times New Roman" panose="02020603050405020304" pitchFamily="18" charset="0"/>
              </a:rPr>
              <a:t>～</a:t>
            </a:r>
            <a:r>
              <a:rPr lang="en-US" altLang="zh-CN" sz="2800" dirty="0">
                <a:solidFill>
                  <a:schemeClr val="tx1"/>
                </a:solidFill>
                <a:latin typeface="Times New Roman" panose="02020603050405020304" pitchFamily="18" charset="0"/>
                <a:ea typeface="隶书" panose="02010509060101010101" pitchFamily="49" charset="-122"/>
              </a:rPr>
              <a:t>24.5MPa</a:t>
            </a:r>
          </a:p>
          <a:p>
            <a:r>
              <a:rPr lang="zh-CN" altLang="en-US" sz="2800" dirty="0">
                <a:solidFill>
                  <a:schemeClr val="tx1"/>
                </a:solidFill>
                <a:latin typeface="Times New Roman" panose="02020603050405020304" pitchFamily="18" charset="0"/>
                <a:ea typeface="隶书" panose="02010509060101010101" pitchFamily="49" charset="-122"/>
              </a:rPr>
              <a:t>温度：</a:t>
            </a:r>
            <a:r>
              <a:rPr lang="en-US" altLang="zh-CN" sz="2800" dirty="0">
                <a:solidFill>
                  <a:schemeClr val="tx1"/>
                </a:solidFill>
                <a:latin typeface="Times New Roman" panose="02020603050405020304" pitchFamily="18" charset="0"/>
                <a:ea typeface="隶书" panose="02010509060101010101" pitchFamily="49" charset="-122"/>
              </a:rPr>
              <a:t>230 </a:t>
            </a:r>
            <a:r>
              <a:rPr lang="en-US" altLang="zh-CN" sz="2800" dirty="0">
                <a:solidFill>
                  <a:schemeClr val="tx1"/>
                </a:solidFill>
                <a:latin typeface="隶书" panose="02010509060101010101" pitchFamily="49" charset="-122"/>
                <a:ea typeface="隶书" panose="02010509060101010101" pitchFamily="49" charset="-122"/>
              </a:rPr>
              <a:t>℃</a:t>
            </a:r>
          </a:p>
          <a:p>
            <a:r>
              <a:rPr lang="en-US" altLang="zh-CN" sz="2800" dirty="0">
                <a:solidFill>
                  <a:schemeClr val="tx1"/>
                </a:solidFill>
                <a:latin typeface="楷体" panose="02010609060101010101" pitchFamily="49" charset="-122"/>
                <a:ea typeface="楷体" panose="02010609060101010101" pitchFamily="49" charset="-122"/>
              </a:rPr>
              <a:t>PE/</a:t>
            </a:r>
            <a:r>
              <a:rPr lang="zh-CN" altLang="en-US" sz="2800" dirty="0">
                <a:solidFill>
                  <a:schemeClr val="tx1"/>
                </a:solidFill>
                <a:latin typeface="楷体" panose="02010609060101010101" pitchFamily="49" charset="-122"/>
                <a:ea typeface="楷体" panose="02010609060101010101" pitchFamily="49" charset="-122"/>
              </a:rPr>
              <a:t>乙烯混合物从底部进入，沿内管内部上升，当遇到</a:t>
            </a:r>
            <a:r>
              <a:rPr lang="zh-CN" altLang="en-US" sz="2800" dirty="0">
                <a:solidFill>
                  <a:srgbClr val="0000FF"/>
                </a:solidFill>
                <a:latin typeface="楷体" panose="02010609060101010101" pitchFamily="49" charset="-122"/>
                <a:ea typeface="楷体" panose="02010609060101010101" pitchFamily="49" charset="-122"/>
              </a:rPr>
              <a:t>顶部帽罩</a:t>
            </a:r>
            <a:r>
              <a:rPr lang="zh-CN" altLang="en-US" sz="2800" dirty="0">
                <a:solidFill>
                  <a:schemeClr val="tx1"/>
                </a:solidFill>
                <a:latin typeface="楷体" panose="02010609060101010101" pitchFamily="49" charset="-122"/>
                <a:ea typeface="楷体" panose="02010609060101010101" pitchFamily="49" charset="-122"/>
              </a:rPr>
              <a:t>时，向下方成喷射流吹出，气体流到底部时</a:t>
            </a:r>
            <a:r>
              <a:rPr lang="zh-CN" altLang="en-US" sz="2800" dirty="0">
                <a:solidFill>
                  <a:srgbClr val="0000FF"/>
                </a:solidFill>
                <a:latin typeface="楷体" panose="02010609060101010101" pitchFamily="49" charset="-122"/>
                <a:ea typeface="楷体" panose="02010609060101010101" pitchFamily="49" charset="-122"/>
              </a:rPr>
              <a:t>返回上升</a:t>
            </a:r>
            <a:r>
              <a:rPr lang="zh-CN" altLang="en-US" sz="2800" dirty="0">
                <a:solidFill>
                  <a:schemeClr val="tx1"/>
                </a:solidFill>
                <a:latin typeface="楷体" panose="02010609060101010101" pitchFamily="49" charset="-122"/>
                <a:ea typeface="楷体" panose="02010609060101010101" pitchFamily="49" charset="-122"/>
              </a:rPr>
              <a:t>，未反应气体的</a:t>
            </a:r>
            <a:r>
              <a:rPr lang="en-US" altLang="zh-CN" sz="2800" dirty="0">
                <a:solidFill>
                  <a:schemeClr val="tx1"/>
                </a:solidFill>
                <a:latin typeface="楷体" panose="02010609060101010101" pitchFamily="49" charset="-122"/>
                <a:ea typeface="楷体" panose="02010609060101010101" pitchFamily="49" charset="-122"/>
              </a:rPr>
              <a:t>91</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94</a:t>
            </a:r>
            <a:r>
              <a:rPr lang="zh-CN" altLang="en-US" sz="2800" dirty="0">
                <a:solidFill>
                  <a:schemeClr val="tx1"/>
                </a:solidFill>
                <a:latin typeface="楷体" panose="02010609060101010101" pitchFamily="49" charset="-122"/>
                <a:ea typeface="楷体" panose="02010609060101010101" pitchFamily="49" charset="-122"/>
              </a:rPr>
              <a:t>％在这里分离从顶部排出，溶解在气体中，比重小的低聚物也和气体一起从顶部排出。</a:t>
            </a:r>
            <a:r>
              <a:rPr lang="en-US" altLang="zh-CN" sz="2800" dirty="0">
                <a:solidFill>
                  <a:srgbClr val="0000FF"/>
                </a:solidFill>
                <a:latin typeface="楷体" panose="02010609060101010101" pitchFamily="49" charset="-122"/>
                <a:ea typeface="楷体" panose="02010609060101010101" pitchFamily="49" charset="-122"/>
              </a:rPr>
              <a:t>PE</a:t>
            </a:r>
            <a:r>
              <a:rPr lang="zh-CN" altLang="en-US" sz="2800" dirty="0">
                <a:solidFill>
                  <a:srgbClr val="0000FF"/>
                </a:solidFill>
                <a:latin typeface="楷体" panose="02010609060101010101" pitchFamily="49" charset="-122"/>
                <a:ea typeface="楷体" panose="02010609060101010101" pitchFamily="49" charset="-122"/>
              </a:rPr>
              <a:t>由底部导入低压分离器</a:t>
            </a:r>
            <a:r>
              <a:rPr lang="zh-CN" altLang="en-US" sz="2800" dirty="0">
                <a:solidFill>
                  <a:schemeClr val="tx1"/>
                </a:solidFill>
                <a:latin typeface="楷体" panose="02010609060101010101" pitchFamily="49" charset="-122"/>
                <a:ea typeface="楷体" panose="02010609060101010101" pitchFamily="49" charset="-122"/>
              </a:rPr>
              <a:t>。</a:t>
            </a:r>
          </a:p>
          <a:p>
            <a:endParaRPr lang="zh-CN" altLang="en-US" sz="2800" dirty="0">
              <a:solidFill>
                <a:schemeClr val="tx1"/>
              </a:solidFill>
              <a:latin typeface="楷体" panose="02010609060101010101" pitchFamily="49" charset="-122"/>
              <a:ea typeface="楷体" panose="02010609060101010101" pitchFamily="49" charset="-122"/>
            </a:endParaRPr>
          </a:p>
        </p:txBody>
      </p:sp>
      <p:graphicFrame>
        <p:nvGraphicFramePr>
          <p:cNvPr id="10" name="Object 2"/>
          <p:cNvGraphicFramePr>
            <a:graphicFrameLocks noChangeAspect="1"/>
          </p:cNvGraphicFramePr>
          <p:nvPr/>
        </p:nvGraphicFramePr>
        <p:xfrm>
          <a:off x="457200" y="838200"/>
          <a:ext cx="2362200" cy="4267200"/>
        </p:xfrm>
        <a:graphic>
          <a:graphicData uri="http://schemas.openxmlformats.org/presentationml/2006/ole">
            <mc:AlternateContent xmlns:mc="http://schemas.openxmlformats.org/markup-compatibility/2006">
              <mc:Choice xmlns:v="urn:schemas-microsoft-com:vml" Requires="v">
                <p:oleObj spid="_x0000_s3245" name="位图图像" r:id="rId3" imgW="1828571" imgH="3486637" progId="Paint.Picture">
                  <p:embed/>
                </p:oleObj>
              </mc:Choice>
              <mc:Fallback>
                <p:oleObj name="位图图像" r:id="rId3" imgW="1828571" imgH="348663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838200"/>
                        <a:ext cx="2362200" cy="4267200"/>
                      </a:xfrm>
                      <a:prstGeom prst="rect">
                        <a:avLst/>
                      </a:prstGeom>
                      <a:noFill/>
                      <a:ln w="38100">
                        <a:solidFill>
                          <a:srgbClr val="990033"/>
                        </a:solidFill>
                        <a:miter lim="800000"/>
                        <a:headEnd/>
                        <a:tailEnd/>
                      </a:ln>
                      <a:effectLst/>
                      <a:extLst>
                        <a:ext uri="{909E8E84-426E-40DD-AFC4-6F175D3DCCD1}">
                          <a14:hiddenFill xmlns:a14="http://schemas.microsoft.com/office/drawing/2010/main">
                            <a:solidFill>
                              <a:srgbClr val="FF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AutoShape 5"/>
          <p:cNvSpPr>
            <a:spLocks noChangeArrowheads="1"/>
          </p:cNvSpPr>
          <p:nvPr/>
        </p:nvSpPr>
        <p:spPr bwMode="auto">
          <a:xfrm>
            <a:off x="1403648" y="1628800"/>
            <a:ext cx="2304256" cy="609600"/>
          </a:xfrm>
          <a:prstGeom prst="wedgeEllipseCallout">
            <a:avLst>
              <a:gd name="adj1" fmla="val -40583"/>
              <a:gd name="adj2" fmla="val 135622"/>
            </a:avLst>
          </a:prstGeom>
          <a:solidFill>
            <a:srgbClr val="FFFF00">
              <a:alpha val="50000"/>
            </a:srgbClr>
          </a:solidFill>
          <a:ln w="9525">
            <a:solidFill>
              <a:schemeClr val="tx1"/>
            </a:solidFill>
            <a:miter lim="800000"/>
            <a:headEnd/>
            <a:tailEnd/>
          </a:ln>
          <a:effectLst/>
        </p:spPr>
        <p:txBody>
          <a:bodyPr lIns="90000" tIns="46800" rIns="90000" bIns="46800"/>
          <a:lstStyle/>
          <a:p>
            <a:pPr algn="ctr">
              <a:lnSpc>
                <a:spcPct val="100000"/>
              </a:lnSpc>
              <a:spcBef>
                <a:spcPct val="0"/>
              </a:spcBef>
            </a:pPr>
            <a:r>
              <a:rPr lang="zh-CN" altLang="en-US" sz="2800">
                <a:latin typeface="Times New Roman" panose="02020603050405020304" pitchFamily="18" charset="0"/>
                <a:ea typeface="隶书" panose="02010509060101010101" pitchFamily="49" charset="-122"/>
              </a:rPr>
              <a:t>液面探针</a:t>
            </a:r>
          </a:p>
        </p:txBody>
      </p:sp>
    </p:spTree>
    <p:extLst>
      <p:ext uri="{BB962C8B-B14F-4D97-AF65-F5344CB8AC3E}">
        <p14:creationId xmlns:p14="http://schemas.microsoft.com/office/powerpoint/2010/main" val="383945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低压分离器</a:t>
            </a:r>
          </a:p>
        </p:txBody>
      </p:sp>
      <p:sp>
        <p:nvSpPr>
          <p:cNvPr id="9" name="对角圆角矩形 8"/>
          <p:cNvSpPr/>
          <p:nvPr/>
        </p:nvSpPr>
        <p:spPr>
          <a:xfrm>
            <a:off x="2915816" y="836712"/>
            <a:ext cx="5832648"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接受高压分离器分离的</a:t>
            </a:r>
            <a:r>
              <a:rPr lang="en-US" altLang="zh-CN" sz="2800" dirty="0">
                <a:solidFill>
                  <a:schemeClr val="tx1"/>
                </a:solidFill>
                <a:latin typeface="楷体" panose="02010609060101010101" pitchFamily="49" charset="-122"/>
                <a:ea typeface="楷体" panose="02010609060101010101" pitchFamily="49" charset="-122"/>
              </a:rPr>
              <a:t>PE</a:t>
            </a:r>
            <a:r>
              <a:rPr lang="zh-CN" altLang="en-US" sz="2800" dirty="0">
                <a:solidFill>
                  <a:schemeClr val="tx1"/>
                </a:solidFill>
                <a:latin typeface="楷体" panose="02010609060101010101" pitchFamily="49" charset="-122"/>
                <a:ea typeface="楷体" panose="02010609060101010101" pitchFamily="49" charset="-122"/>
              </a:rPr>
              <a:t>并供给热进料挤压器，并且进一步分离未反应的单体。</a:t>
            </a:r>
          </a:p>
          <a:p>
            <a:r>
              <a:rPr lang="zh-CN" altLang="en-US" sz="2800" dirty="0">
                <a:solidFill>
                  <a:schemeClr val="tx1"/>
                </a:solidFill>
                <a:latin typeface="楷体" panose="02010609060101010101" pitchFamily="49" charset="-122"/>
                <a:ea typeface="楷体" panose="02010609060101010101" pitchFamily="49" charset="-122"/>
              </a:rPr>
              <a:t>压力：</a:t>
            </a:r>
            <a:r>
              <a:rPr lang="en-US" altLang="zh-CN" sz="2800" dirty="0">
                <a:solidFill>
                  <a:schemeClr val="tx1"/>
                </a:solidFill>
                <a:latin typeface="楷体" panose="02010609060101010101" pitchFamily="49" charset="-122"/>
                <a:ea typeface="楷体" panose="02010609060101010101" pitchFamily="49" charset="-122"/>
              </a:rPr>
              <a:t>0.05MPa</a:t>
            </a:r>
          </a:p>
          <a:p>
            <a:r>
              <a:rPr lang="zh-CN" altLang="en-US" sz="2800" dirty="0">
                <a:solidFill>
                  <a:schemeClr val="tx1"/>
                </a:solidFill>
                <a:latin typeface="楷体" panose="02010609060101010101" pitchFamily="49" charset="-122"/>
                <a:ea typeface="楷体" panose="02010609060101010101" pitchFamily="49" charset="-122"/>
              </a:rPr>
              <a:t>温度：</a:t>
            </a:r>
            <a:r>
              <a:rPr lang="en-US" altLang="zh-CN" sz="2800" dirty="0">
                <a:solidFill>
                  <a:schemeClr val="tx1"/>
                </a:solidFill>
                <a:latin typeface="楷体" panose="02010609060101010101" pitchFamily="49" charset="-122"/>
                <a:ea typeface="楷体" panose="02010609060101010101" pitchFamily="49" charset="-122"/>
              </a:rPr>
              <a:t>220 ℃</a:t>
            </a:r>
          </a:p>
          <a:p>
            <a:pPr>
              <a:spcBef>
                <a:spcPts val="1800"/>
              </a:spcBef>
            </a:pPr>
            <a:r>
              <a:rPr lang="en-US" altLang="zh-CN" sz="2800" dirty="0">
                <a:solidFill>
                  <a:schemeClr val="tx1"/>
                </a:solidFill>
                <a:latin typeface="楷体" panose="02010609060101010101" pitchFamily="49" charset="-122"/>
                <a:ea typeface="楷体" panose="02010609060101010101" pitchFamily="49" charset="-122"/>
              </a:rPr>
              <a:t>PE/</a:t>
            </a:r>
            <a:r>
              <a:rPr lang="zh-CN" altLang="en-US" sz="2800" dirty="0">
                <a:solidFill>
                  <a:schemeClr val="tx1"/>
                </a:solidFill>
                <a:latin typeface="楷体" panose="02010609060101010101" pitchFamily="49" charset="-122"/>
                <a:ea typeface="楷体" panose="02010609060101010101" pitchFamily="49" charset="-122"/>
              </a:rPr>
              <a:t>乙烯混合物从侧面切线方向进入，依靠</a:t>
            </a:r>
            <a:r>
              <a:rPr lang="en-US" altLang="zh-CN" sz="2800" dirty="0">
                <a:solidFill>
                  <a:schemeClr val="tx1"/>
                </a:solidFill>
                <a:latin typeface="楷体" panose="02010609060101010101" pitchFamily="49" charset="-122"/>
                <a:ea typeface="楷体" panose="02010609060101010101" pitchFamily="49" charset="-122"/>
              </a:rPr>
              <a:t>PE</a:t>
            </a:r>
            <a:r>
              <a:rPr lang="zh-CN" altLang="en-US" sz="2800" dirty="0">
                <a:solidFill>
                  <a:schemeClr val="tx1"/>
                </a:solidFill>
                <a:latin typeface="楷体" panose="02010609060101010101" pitchFamily="49" charset="-122"/>
                <a:ea typeface="楷体" panose="02010609060101010101" pitchFamily="49" charset="-122"/>
              </a:rPr>
              <a:t>和气体的</a:t>
            </a:r>
            <a:r>
              <a:rPr lang="zh-CN" altLang="en-US" sz="2800" dirty="0">
                <a:solidFill>
                  <a:srgbClr val="0000FF"/>
                </a:solidFill>
                <a:latin typeface="楷体" panose="02010609060101010101" pitchFamily="49" charset="-122"/>
                <a:ea typeface="楷体" panose="02010609060101010101" pitchFamily="49" charset="-122"/>
              </a:rPr>
              <a:t>离心力和重力而分离</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PE</a:t>
            </a:r>
            <a:r>
              <a:rPr lang="zh-CN" altLang="en-US" sz="2800" dirty="0">
                <a:solidFill>
                  <a:schemeClr val="tx1"/>
                </a:solidFill>
                <a:latin typeface="楷体" panose="02010609060101010101" pitchFamily="49" charset="-122"/>
                <a:ea typeface="楷体" panose="02010609060101010101" pitchFamily="49" charset="-122"/>
              </a:rPr>
              <a:t>从底部排出，供给挤出机。气体从顶部排出。</a:t>
            </a:r>
          </a:p>
        </p:txBody>
      </p:sp>
      <p:graphicFrame>
        <p:nvGraphicFramePr>
          <p:cNvPr id="12" name="Object 2"/>
          <p:cNvGraphicFramePr>
            <a:graphicFrameLocks noChangeAspect="1"/>
          </p:cNvGraphicFramePr>
          <p:nvPr>
            <p:extLst>
              <p:ext uri="{D42A27DB-BD31-4B8C-83A1-F6EECF244321}">
                <p14:modId xmlns:p14="http://schemas.microsoft.com/office/powerpoint/2010/main" val="1183735895"/>
              </p:ext>
            </p:extLst>
          </p:nvPr>
        </p:nvGraphicFramePr>
        <p:xfrm>
          <a:off x="236240" y="1029816"/>
          <a:ext cx="2590800" cy="3962400"/>
        </p:xfrm>
        <a:graphic>
          <a:graphicData uri="http://schemas.openxmlformats.org/presentationml/2006/ole">
            <mc:AlternateContent xmlns:mc="http://schemas.openxmlformats.org/markup-compatibility/2006">
              <mc:Choice xmlns:v="urn:schemas-microsoft-com:vml" Requires="v">
                <p:oleObj spid="_x0000_s4267" name="位图图像" r:id="rId3" imgW="2000000" imgH="3048426" progId="Paint.Picture">
                  <p:embed/>
                </p:oleObj>
              </mc:Choice>
              <mc:Fallback>
                <p:oleObj name="位图图像" r:id="rId3" imgW="2000000" imgH="304842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40" y="1029816"/>
                        <a:ext cx="2590800" cy="3962400"/>
                      </a:xfrm>
                      <a:prstGeom prst="rect">
                        <a:avLst/>
                      </a:prstGeom>
                      <a:noFill/>
                      <a:ln w="38100">
                        <a:solidFill>
                          <a:srgbClr val="990033"/>
                        </a:solidFill>
                        <a:miter lim="800000"/>
                        <a:headEnd/>
                        <a:tailEnd/>
                      </a:ln>
                      <a:effectLst/>
                      <a:extLst>
                        <a:ext uri="{909E8E84-426E-40DD-AFC4-6F175D3DCCD1}">
                          <a14:hiddenFill xmlns:a14="http://schemas.microsoft.com/office/drawing/2010/main">
                            <a:solidFill>
                              <a:srgbClr val="FF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5"/>
          <p:cNvSpPr>
            <a:spLocks noChangeArrowheads="1"/>
          </p:cNvSpPr>
          <p:nvPr/>
        </p:nvSpPr>
        <p:spPr bwMode="auto">
          <a:xfrm>
            <a:off x="-16777" y="5277086"/>
            <a:ext cx="2520280" cy="533400"/>
          </a:xfrm>
          <a:prstGeom prst="wedgeEllipseCallout">
            <a:avLst>
              <a:gd name="adj1" fmla="val 23115"/>
              <a:gd name="adj2" fmla="val -414146"/>
            </a:avLst>
          </a:prstGeom>
          <a:solidFill>
            <a:srgbClr val="FFFF99">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lgn="ctr">
              <a:lnSpc>
                <a:spcPct val="100000"/>
              </a:lnSpc>
              <a:spcBef>
                <a:spcPct val="0"/>
              </a:spcBef>
            </a:pPr>
            <a:r>
              <a:rPr lang="zh-CN" altLang="en-US" sz="2800">
                <a:solidFill>
                  <a:srgbClr val="4D4D4D"/>
                </a:solidFill>
                <a:latin typeface="Times New Roman" panose="02020603050405020304" pitchFamily="18" charset="0"/>
                <a:ea typeface="隶书" panose="02010509060101010101" pitchFamily="49" charset="-122"/>
              </a:rPr>
              <a:t>液面探针</a:t>
            </a:r>
          </a:p>
        </p:txBody>
      </p:sp>
    </p:spTree>
    <p:extLst>
      <p:ext uri="{BB962C8B-B14F-4D97-AF65-F5344CB8AC3E}">
        <p14:creationId xmlns:p14="http://schemas.microsoft.com/office/powerpoint/2010/main" val="38309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4.</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grpSp>
        <p:nvGrpSpPr>
          <p:cNvPr id="42" name="Group 2"/>
          <p:cNvGrpSpPr>
            <a:grpSpLocks/>
          </p:cNvGrpSpPr>
          <p:nvPr/>
        </p:nvGrpSpPr>
        <p:grpSpPr bwMode="auto">
          <a:xfrm>
            <a:off x="3494930" y="2882900"/>
            <a:ext cx="1395413" cy="808038"/>
            <a:chOff x="0" y="0"/>
            <a:chExt cx="1712377" cy="990764"/>
          </a:xfrm>
        </p:grpSpPr>
        <p:sp>
          <p:nvSpPr>
            <p:cNvPr id="43" name="Freeform 7"/>
            <p:cNvSpPr>
              <a:spLocks/>
            </p:cNvSpPr>
            <p:nvPr/>
          </p:nvSpPr>
          <p:spPr bwMode="auto">
            <a:xfrm>
              <a:off x="0" y="765260"/>
              <a:ext cx="811815" cy="216776"/>
            </a:xfrm>
            <a:custGeom>
              <a:avLst/>
              <a:gdLst>
                <a:gd name="T0" fmla="*/ 0 w 2331"/>
                <a:gd name="T1" fmla="*/ 0 h 688"/>
                <a:gd name="T2" fmla="*/ 2331 w 2331"/>
                <a:gd name="T3" fmla="*/ 688 h 688"/>
              </a:gdLst>
              <a:ahLst/>
              <a:cxnLst>
                <a:cxn ang="0">
                  <a:pos x="2331" y="688"/>
                </a:cxn>
                <a:cxn ang="0">
                  <a:pos x="104" y="138"/>
                </a:cxn>
                <a:cxn ang="0">
                  <a:pos x="2086" y="0"/>
                </a:cxn>
                <a:cxn ang="0">
                  <a:pos x="2331" y="688"/>
                </a:cxn>
              </a:cxnLst>
              <a:rect l="T0" t="T1" r="T2" b="T3"/>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gs>
                <a:gs pos="100000">
                  <a:srgbClr val="666666"/>
                </a:gs>
              </a:gsLst>
              <a:lin ang="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44" name="Freeform 12"/>
            <p:cNvSpPr>
              <a:spLocks/>
            </p:cNvSpPr>
            <p:nvPr/>
          </p:nvSpPr>
          <p:spPr bwMode="auto">
            <a:xfrm>
              <a:off x="781263" y="0"/>
              <a:ext cx="931114" cy="990764"/>
            </a:xfrm>
            <a:custGeom>
              <a:avLst/>
              <a:gdLst>
                <a:gd name="T0" fmla="*/ 0 w 913"/>
                <a:gd name="T1" fmla="*/ 0 h 972"/>
                <a:gd name="T2" fmla="*/ 913 w 913"/>
                <a:gd name="T3" fmla="*/ 972 h 972"/>
              </a:gdLst>
              <a:ahLst/>
              <a:cxnLst>
                <a:cxn ang="0">
                  <a:pos x="913" y="958"/>
                </a:cxn>
                <a:cxn ang="0">
                  <a:pos x="0" y="972"/>
                </a:cxn>
                <a:cxn ang="0">
                  <a:pos x="0" y="0"/>
                </a:cxn>
                <a:cxn ang="0">
                  <a:pos x="913" y="6"/>
                </a:cxn>
                <a:cxn ang="0">
                  <a:pos x="913" y="958"/>
                </a:cxn>
              </a:cxnLst>
              <a:rect l="T0" t="T1" r="T2" b="T3"/>
              <a:pathLst>
                <a:path w="913" h="972">
                  <a:moveTo>
                    <a:pt x="913" y="958"/>
                  </a:moveTo>
                  <a:lnTo>
                    <a:pt x="0" y="972"/>
                  </a:lnTo>
                  <a:lnTo>
                    <a:pt x="0" y="0"/>
                  </a:lnTo>
                  <a:lnTo>
                    <a:pt x="913" y="6"/>
                  </a:lnTo>
                  <a:lnTo>
                    <a:pt x="913" y="958"/>
                  </a:lnTo>
                  <a:close/>
                </a:path>
              </a:pathLst>
            </a:custGeom>
            <a:gradFill rotWithShape="1">
              <a:gsLst>
                <a:gs pos="0">
                  <a:srgbClr val="F8F8F8"/>
                </a:gs>
                <a:gs pos="100000">
                  <a:srgbClr val="C0C0C0"/>
                </a:gs>
              </a:gsLst>
              <a:lin ang="270000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45" name="Freeform 13"/>
            <p:cNvSpPr>
              <a:spLocks/>
            </p:cNvSpPr>
            <p:nvPr/>
          </p:nvSpPr>
          <p:spPr bwMode="auto">
            <a:xfrm>
              <a:off x="711430" y="0"/>
              <a:ext cx="69834" cy="990764"/>
            </a:xfrm>
            <a:custGeom>
              <a:avLst/>
              <a:gdLst>
                <a:gd name="T0" fmla="*/ 0 w 69"/>
                <a:gd name="T1" fmla="*/ 0 h 972"/>
                <a:gd name="T2" fmla="*/ 69 w 69"/>
                <a:gd name="T3" fmla="*/ 972 h 972"/>
              </a:gdLst>
              <a:ahLst/>
              <a:cxnLst>
                <a:cxn ang="0">
                  <a:pos x="0" y="87"/>
                </a:cxn>
                <a:cxn ang="0">
                  <a:pos x="0" y="906"/>
                </a:cxn>
                <a:cxn ang="0">
                  <a:pos x="69" y="972"/>
                </a:cxn>
                <a:cxn ang="0">
                  <a:pos x="69" y="0"/>
                </a:cxn>
                <a:cxn ang="0">
                  <a:pos x="0" y="87"/>
                </a:cxn>
              </a:cxnLst>
              <a:rect l="T0" t="T1" r="T2" b="T3"/>
              <a:pathLst>
                <a:path w="69" h="972">
                  <a:moveTo>
                    <a:pt x="0" y="87"/>
                  </a:moveTo>
                  <a:lnTo>
                    <a:pt x="0" y="906"/>
                  </a:lnTo>
                  <a:lnTo>
                    <a:pt x="69" y="972"/>
                  </a:lnTo>
                  <a:lnTo>
                    <a:pt x="69" y="0"/>
                  </a:lnTo>
                  <a:lnTo>
                    <a:pt x="0" y="87"/>
                  </a:lnTo>
                  <a:close/>
                </a:path>
              </a:pathLst>
            </a:custGeom>
            <a:gradFill rotWithShape="1">
              <a:gsLst>
                <a:gs pos="0">
                  <a:srgbClr val="969696"/>
                </a:gs>
                <a:gs pos="100000">
                  <a:srgbClr val="5F5F5F"/>
                </a:gs>
              </a:gsLst>
              <a:lin ang="270000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grpSp>
      <p:grpSp>
        <p:nvGrpSpPr>
          <p:cNvPr id="46" name="Group 6"/>
          <p:cNvGrpSpPr>
            <a:grpSpLocks/>
          </p:cNvGrpSpPr>
          <p:nvPr/>
        </p:nvGrpSpPr>
        <p:grpSpPr bwMode="auto">
          <a:xfrm>
            <a:off x="2344264" y="2833688"/>
            <a:ext cx="1446213" cy="900112"/>
            <a:chOff x="0" y="0"/>
            <a:chExt cx="1773483" cy="1102788"/>
          </a:xfrm>
        </p:grpSpPr>
        <p:sp>
          <p:nvSpPr>
            <p:cNvPr id="47" name="Freeform 6"/>
            <p:cNvSpPr>
              <a:spLocks/>
            </p:cNvSpPr>
            <p:nvPr/>
          </p:nvSpPr>
          <p:spPr bwMode="auto">
            <a:xfrm>
              <a:off x="0" y="741981"/>
              <a:ext cx="768169" cy="333165"/>
            </a:xfrm>
            <a:custGeom>
              <a:avLst/>
              <a:gdLst>
                <a:gd name="T0" fmla="*/ 0 w 2331"/>
                <a:gd name="T1" fmla="*/ 0 h 688"/>
                <a:gd name="T2" fmla="*/ 2331 w 2331"/>
                <a:gd name="T3" fmla="*/ 688 h 688"/>
              </a:gdLst>
              <a:ahLst/>
              <a:cxnLst>
                <a:cxn ang="0">
                  <a:pos x="2331" y="688"/>
                </a:cxn>
                <a:cxn ang="0">
                  <a:pos x="104" y="138"/>
                </a:cxn>
                <a:cxn ang="0">
                  <a:pos x="2086" y="0"/>
                </a:cxn>
                <a:cxn ang="0">
                  <a:pos x="2331" y="688"/>
                </a:cxn>
              </a:cxnLst>
              <a:rect l="T0" t="T1" r="T2" b="T3"/>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gs>
                <a:gs pos="100000">
                  <a:srgbClr val="666666"/>
                </a:gs>
              </a:gsLst>
              <a:lin ang="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48" name="Freeform 10"/>
            <p:cNvSpPr>
              <a:spLocks/>
            </p:cNvSpPr>
            <p:nvPr/>
          </p:nvSpPr>
          <p:spPr bwMode="auto">
            <a:xfrm>
              <a:off x="781264" y="13094"/>
              <a:ext cx="992219" cy="1089694"/>
            </a:xfrm>
            <a:custGeom>
              <a:avLst/>
              <a:gdLst>
                <a:gd name="T0" fmla="*/ 0 w 973"/>
                <a:gd name="T1" fmla="*/ 0 h 1069"/>
                <a:gd name="T2" fmla="*/ 973 w 973"/>
                <a:gd name="T3" fmla="*/ 1069 h 1069"/>
              </a:gdLst>
              <a:ahLst/>
              <a:cxnLst>
                <a:cxn ang="0">
                  <a:pos x="0" y="0"/>
                </a:cxn>
                <a:cxn ang="0">
                  <a:pos x="0" y="1069"/>
                </a:cxn>
                <a:cxn ang="0">
                  <a:pos x="973" y="1051"/>
                </a:cxn>
                <a:cxn ang="0">
                  <a:pos x="973" y="36"/>
                </a:cxn>
                <a:cxn ang="0">
                  <a:pos x="0" y="0"/>
                </a:cxn>
              </a:cxnLst>
              <a:rect l="T0" t="T1" r="T2" b="T3"/>
              <a:pathLst>
                <a:path w="973" h="1069">
                  <a:moveTo>
                    <a:pt x="0" y="0"/>
                  </a:moveTo>
                  <a:lnTo>
                    <a:pt x="0" y="1069"/>
                  </a:lnTo>
                  <a:lnTo>
                    <a:pt x="973" y="1051"/>
                  </a:lnTo>
                  <a:lnTo>
                    <a:pt x="973" y="36"/>
                  </a:lnTo>
                  <a:lnTo>
                    <a:pt x="0" y="0"/>
                  </a:lnTo>
                  <a:close/>
                </a:path>
              </a:pathLst>
            </a:custGeom>
            <a:gradFill rotWithShape="1">
              <a:gsLst>
                <a:gs pos="0">
                  <a:srgbClr val="F8F8F8"/>
                </a:gs>
                <a:gs pos="100000">
                  <a:srgbClr val="C0C0C0"/>
                </a:gs>
              </a:gsLst>
              <a:lin ang="270000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49" name="Freeform 11"/>
            <p:cNvSpPr>
              <a:spLocks/>
            </p:cNvSpPr>
            <p:nvPr/>
          </p:nvSpPr>
          <p:spPr bwMode="auto">
            <a:xfrm>
              <a:off x="589222" y="0"/>
              <a:ext cx="200772" cy="1089695"/>
            </a:xfrm>
            <a:custGeom>
              <a:avLst/>
              <a:gdLst>
                <a:gd name="T0" fmla="*/ 0 w 197"/>
                <a:gd name="T1" fmla="*/ 0 h 1069"/>
                <a:gd name="T2" fmla="*/ 197 w 197"/>
                <a:gd name="T3" fmla="*/ 1069 h 1069"/>
              </a:gdLst>
              <a:ahLst/>
              <a:cxnLst>
                <a:cxn ang="0">
                  <a:pos x="0" y="123"/>
                </a:cxn>
                <a:cxn ang="0">
                  <a:pos x="0" y="947"/>
                </a:cxn>
                <a:cxn ang="0">
                  <a:pos x="197" y="1069"/>
                </a:cxn>
                <a:cxn ang="0">
                  <a:pos x="197" y="0"/>
                </a:cxn>
                <a:cxn ang="0">
                  <a:pos x="0" y="123"/>
                </a:cxn>
              </a:cxnLst>
              <a:rect l="T0" t="T1" r="T2" b="T3"/>
              <a:pathLst>
                <a:path w="197" h="1069">
                  <a:moveTo>
                    <a:pt x="0" y="123"/>
                  </a:moveTo>
                  <a:lnTo>
                    <a:pt x="0" y="947"/>
                  </a:lnTo>
                  <a:lnTo>
                    <a:pt x="197" y="1069"/>
                  </a:lnTo>
                  <a:lnTo>
                    <a:pt x="197" y="0"/>
                  </a:lnTo>
                  <a:lnTo>
                    <a:pt x="0" y="123"/>
                  </a:lnTo>
                  <a:close/>
                </a:path>
              </a:pathLst>
            </a:custGeom>
            <a:gradFill rotWithShape="1">
              <a:gsLst>
                <a:gs pos="0">
                  <a:srgbClr val="969696"/>
                </a:gs>
                <a:gs pos="100000">
                  <a:srgbClr val="5F5F5F"/>
                </a:gs>
              </a:gsLst>
              <a:lin ang="270000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grpSp>
      <p:grpSp>
        <p:nvGrpSpPr>
          <p:cNvPr id="50" name="Group 10"/>
          <p:cNvGrpSpPr>
            <a:grpSpLocks/>
          </p:cNvGrpSpPr>
          <p:nvPr/>
        </p:nvGrpSpPr>
        <p:grpSpPr bwMode="auto">
          <a:xfrm>
            <a:off x="5320554" y="2882900"/>
            <a:ext cx="1403350" cy="808038"/>
            <a:chOff x="0" y="0"/>
            <a:chExt cx="1719651" cy="990764"/>
          </a:xfrm>
        </p:grpSpPr>
        <p:sp>
          <p:nvSpPr>
            <p:cNvPr id="51" name="Freeform 2"/>
            <p:cNvSpPr>
              <a:spLocks/>
            </p:cNvSpPr>
            <p:nvPr/>
          </p:nvSpPr>
          <p:spPr bwMode="auto">
            <a:xfrm flipH="1">
              <a:off x="916565" y="765260"/>
              <a:ext cx="803086" cy="216776"/>
            </a:xfrm>
            <a:custGeom>
              <a:avLst/>
              <a:gdLst>
                <a:gd name="T0" fmla="*/ 0 w 2331"/>
                <a:gd name="T1" fmla="*/ 0 h 688"/>
                <a:gd name="T2" fmla="*/ 2331 w 2331"/>
                <a:gd name="T3" fmla="*/ 688 h 688"/>
              </a:gdLst>
              <a:ahLst/>
              <a:cxnLst>
                <a:cxn ang="0">
                  <a:pos x="2331" y="688"/>
                </a:cxn>
                <a:cxn ang="0">
                  <a:pos x="104" y="138"/>
                </a:cxn>
                <a:cxn ang="0">
                  <a:pos x="2086" y="0"/>
                </a:cxn>
                <a:cxn ang="0">
                  <a:pos x="2331" y="688"/>
                </a:cxn>
              </a:cxnLst>
              <a:rect l="T0" t="T1" r="T2" b="T3"/>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gs>
                <a:gs pos="100000">
                  <a:srgbClr val="666666"/>
                </a:gs>
              </a:gsLst>
              <a:lin ang="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52" name="Freeform 18"/>
            <p:cNvSpPr>
              <a:spLocks/>
            </p:cNvSpPr>
            <p:nvPr/>
          </p:nvSpPr>
          <p:spPr bwMode="auto">
            <a:xfrm flipH="1">
              <a:off x="0" y="0"/>
              <a:ext cx="931114" cy="990764"/>
            </a:xfrm>
            <a:custGeom>
              <a:avLst/>
              <a:gdLst>
                <a:gd name="T0" fmla="*/ 0 w 913"/>
                <a:gd name="T1" fmla="*/ 0 h 972"/>
                <a:gd name="T2" fmla="*/ 913 w 913"/>
                <a:gd name="T3" fmla="*/ 972 h 972"/>
              </a:gdLst>
              <a:ahLst/>
              <a:cxnLst>
                <a:cxn ang="0">
                  <a:pos x="913" y="958"/>
                </a:cxn>
                <a:cxn ang="0">
                  <a:pos x="0" y="972"/>
                </a:cxn>
                <a:cxn ang="0">
                  <a:pos x="0" y="0"/>
                </a:cxn>
                <a:cxn ang="0">
                  <a:pos x="913" y="6"/>
                </a:cxn>
                <a:cxn ang="0">
                  <a:pos x="913" y="958"/>
                </a:cxn>
              </a:cxnLst>
              <a:rect l="T0" t="T1" r="T2" b="T3"/>
              <a:pathLst>
                <a:path w="913" h="972">
                  <a:moveTo>
                    <a:pt x="913" y="958"/>
                  </a:moveTo>
                  <a:lnTo>
                    <a:pt x="0" y="972"/>
                  </a:lnTo>
                  <a:lnTo>
                    <a:pt x="0" y="0"/>
                  </a:lnTo>
                  <a:lnTo>
                    <a:pt x="913" y="6"/>
                  </a:lnTo>
                  <a:lnTo>
                    <a:pt x="913" y="958"/>
                  </a:lnTo>
                  <a:close/>
                </a:path>
              </a:pathLst>
            </a:custGeom>
            <a:gradFill rotWithShape="1">
              <a:gsLst>
                <a:gs pos="0">
                  <a:srgbClr val="C0C0C0"/>
                </a:gs>
                <a:gs pos="100000">
                  <a:srgbClr val="F8F8F8"/>
                </a:gs>
              </a:gsLst>
              <a:lin ang="1890000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53" name="Freeform 19"/>
            <p:cNvSpPr>
              <a:spLocks/>
            </p:cNvSpPr>
            <p:nvPr/>
          </p:nvSpPr>
          <p:spPr bwMode="auto">
            <a:xfrm flipH="1">
              <a:off x="931114" y="0"/>
              <a:ext cx="69834" cy="990764"/>
            </a:xfrm>
            <a:custGeom>
              <a:avLst/>
              <a:gdLst>
                <a:gd name="T0" fmla="*/ 0 w 69"/>
                <a:gd name="T1" fmla="*/ 0 h 972"/>
                <a:gd name="T2" fmla="*/ 69 w 69"/>
                <a:gd name="T3" fmla="*/ 972 h 972"/>
              </a:gdLst>
              <a:ahLst/>
              <a:cxnLst>
                <a:cxn ang="0">
                  <a:pos x="0" y="87"/>
                </a:cxn>
                <a:cxn ang="0">
                  <a:pos x="0" y="906"/>
                </a:cxn>
                <a:cxn ang="0">
                  <a:pos x="69" y="972"/>
                </a:cxn>
                <a:cxn ang="0">
                  <a:pos x="69" y="0"/>
                </a:cxn>
                <a:cxn ang="0">
                  <a:pos x="0" y="87"/>
                </a:cxn>
              </a:cxnLst>
              <a:rect l="T0" t="T1" r="T2" b="T3"/>
              <a:pathLst>
                <a:path w="69" h="972">
                  <a:moveTo>
                    <a:pt x="0" y="87"/>
                  </a:moveTo>
                  <a:lnTo>
                    <a:pt x="0" y="906"/>
                  </a:lnTo>
                  <a:lnTo>
                    <a:pt x="69" y="972"/>
                  </a:lnTo>
                  <a:lnTo>
                    <a:pt x="69" y="0"/>
                  </a:lnTo>
                  <a:lnTo>
                    <a:pt x="0" y="87"/>
                  </a:lnTo>
                  <a:close/>
                </a:path>
              </a:pathLst>
            </a:custGeom>
            <a:gradFill rotWithShape="1">
              <a:gsLst>
                <a:gs pos="0">
                  <a:srgbClr val="969696"/>
                </a:gs>
                <a:gs pos="100000">
                  <a:srgbClr val="5F5F5F"/>
                </a:gs>
              </a:gsLst>
              <a:lin ang="270000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grpSp>
      <p:grpSp>
        <p:nvGrpSpPr>
          <p:cNvPr id="54" name="Group 14"/>
          <p:cNvGrpSpPr>
            <a:grpSpLocks/>
          </p:cNvGrpSpPr>
          <p:nvPr/>
        </p:nvGrpSpPr>
        <p:grpSpPr bwMode="auto">
          <a:xfrm>
            <a:off x="6510163" y="2833688"/>
            <a:ext cx="1446213" cy="893762"/>
            <a:chOff x="0" y="0"/>
            <a:chExt cx="1772026" cy="1095515"/>
          </a:xfrm>
        </p:grpSpPr>
        <p:sp>
          <p:nvSpPr>
            <p:cNvPr id="55" name="Freeform 4"/>
            <p:cNvSpPr>
              <a:spLocks/>
            </p:cNvSpPr>
            <p:nvPr/>
          </p:nvSpPr>
          <p:spPr bwMode="auto">
            <a:xfrm flipH="1">
              <a:off x="980579" y="739072"/>
              <a:ext cx="791447" cy="356443"/>
            </a:xfrm>
            <a:custGeom>
              <a:avLst/>
              <a:gdLst>
                <a:gd name="T0" fmla="*/ 0 w 2331"/>
                <a:gd name="T1" fmla="*/ 0 h 688"/>
                <a:gd name="T2" fmla="*/ 2331 w 2331"/>
                <a:gd name="T3" fmla="*/ 688 h 688"/>
              </a:gdLst>
              <a:ahLst/>
              <a:cxnLst>
                <a:cxn ang="0">
                  <a:pos x="2331" y="688"/>
                </a:cxn>
                <a:cxn ang="0">
                  <a:pos x="104" y="138"/>
                </a:cxn>
                <a:cxn ang="0">
                  <a:pos x="2086" y="0"/>
                </a:cxn>
                <a:cxn ang="0">
                  <a:pos x="2331" y="688"/>
                </a:cxn>
              </a:cxnLst>
              <a:rect l="T0" t="T1" r="T2" b="T3"/>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gs>
                <a:gs pos="100000">
                  <a:srgbClr val="666666"/>
                </a:gs>
              </a:gsLst>
              <a:lin ang="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56" name="Freeform 16"/>
            <p:cNvSpPr>
              <a:spLocks/>
            </p:cNvSpPr>
            <p:nvPr/>
          </p:nvSpPr>
          <p:spPr bwMode="auto">
            <a:xfrm flipH="1">
              <a:off x="0" y="0"/>
              <a:ext cx="992219" cy="1089695"/>
            </a:xfrm>
            <a:custGeom>
              <a:avLst/>
              <a:gdLst>
                <a:gd name="T0" fmla="*/ 0 w 973"/>
                <a:gd name="T1" fmla="*/ 0 h 1069"/>
                <a:gd name="T2" fmla="*/ 973 w 973"/>
                <a:gd name="T3" fmla="*/ 1069 h 1069"/>
              </a:gdLst>
              <a:ahLst/>
              <a:cxnLst>
                <a:cxn ang="0">
                  <a:pos x="0" y="0"/>
                </a:cxn>
                <a:cxn ang="0">
                  <a:pos x="0" y="1069"/>
                </a:cxn>
                <a:cxn ang="0">
                  <a:pos x="973" y="1051"/>
                </a:cxn>
                <a:cxn ang="0">
                  <a:pos x="973" y="36"/>
                </a:cxn>
                <a:cxn ang="0">
                  <a:pos x="0" y="0"/>
                </a:cxn>
              </a:cxnLst>
              <a:rect l="T0" t="T1" r="T2" b="T3"/>
              <a:pathLst>
                <a:path w="973" h="1069">
                  <a:moveTo>
                    <a:pt x="0" y="0"/>
                  </a:moveTo>
                  <a:lnTo>
                    <a:pt x="0" y="1069"/>
                  </a:lnTo>
                  <a:lnTo>
                    <a:pt x="973" y="1051"/>
                  </a:lnTo>
                  <a:lnTo>
                    <a:pt x="973" y="36"/>
                  </a:lnTo>
                  <a:lnTo>
                    <a:pt x="0" y="0"/>
                  </a:lnTo>
                  <a:close/>
                </a:path>
              </a:pathLst>
            </a:custGeom>
            <a:gradFill rotWithShape="1">
              <a:gsLst>
                <a:gs pos="0">
                  <a:srgbClr val="C0C0C0"/>
                </a:gs>
                <a:gs pos="100000">
                  <a:srgbClr val="F8F8F8"/>
                </a:gs>
              </a:gsLst>
              <a:lin ang="1890000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57" name="Freeform 17"/>
            <p:cNvSpPr>
              <a:spLocks/>
            </p:cNvSpPr>
            <p:nvPr/>
          </p:nvSpPr>
          <p:spPr bwMode="auto">
            <a:xfrm flipH="1">
              <a:off x="992218" y="0"/>
              <a:ext cx="200772" cy="1089695"/>
            </a:xfrm>
            <a:custGeom>
              <a:avLst/>
              <a:gdLst>
                <a:gd name="T0" fmla="*/ 0 w 197"/>
                <a:gd name="T1" fmla="*/ 0 h 1069"/>
                <a:gd name="T2" fmla="*/ 197 w 197"/>
                <a:gd name="T3" fmla="*/ 1069 h 1069"/>
              </a:gdLst>
              <a:ahLst/>
              <a:cxnLst>
                <a:cxn ang="0">
                  <a:pos x="0" y="123"/>
                </a:cxn>
                <a:cxn ang="0">
                  <a:pos x="0" y="947"/>
                </a:cxn>
                <a:cxn ang="0">
                  <a:pos x="197" y="1069"/>
                </a:cxn>
                <a:cxn ang="0">
                  <a:pos x="197" y="0"/>
                </a:cxn>
                <a:cxn ang="0">
                  <a:pos x="0" y="123"/>
                </a:cxn>
              </a:cxnLst>
              <a:rect l="T0" t="T1" r="T2" b="T3"/>
              <a:pathLst>
                <a:path w="197" h="1069">
                  <a:moveTo>
                    <a:pt x="0" y="123"/>
                  </a:moveTo>
                  <a:lnTo>
                    <a:pt x="0" y="947"/>
                  </a:lnTo>
                  <a:lnTo>
                    <a:pt x="197" y="1069"/>
                  </a:lnTo>
                  <a:lnTo>
                    <a:pt x="197" y="0"/>
                  </a:lnTo>
                  <a:lnTo>
                    <a:pt x="0" y="123"/>
                  </a:lnTo>
                  <a:close/>
                </a:path>
              </a:pathLst>
            </a:custGeom>
            <a:gradFill rotWithShape="1">
              <a:gsLst>
                <a:gs pos="0">
                  <a:srgbClr val="969696"/>
                </a:gs>
                <a:gs pos="100000">
                  <a:srgbClr val="5F5F5F"/>
                </a:gs>
              </a:gsLst>
              <a:lin ang="270000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grpSp>
      <p:sp>
        <p:nvSpPr>
          <p:cNvPr id="58" name="Rectangle 20"/>
          <p:cNvSpPr>
            <a:spLocks noChangeArrowheads="1"/>
          </p:cNvSpPr>
          <p:nvPr/>
        </p:nvSpPr>
        <p:spPr bwMode="auto">
          <a:xfrm>
            <a:off x="1474043" y="1917701"/>
            <a:ext cx="1423987" cy="683264"/>
          </a:xfrm>
          <a:prstGeom prst="rect">
            <a:avLst/>
          </a:prstGeom>
          <a:noFill/>
          <a:ln w="9525">
            <a:noFill/>
            <a:miter lim="800000"/>
            <a:headEnd/>
            <a:tailEnd/>
          </a:ln>
        </p:spPr>
        <p:txBody>
          <a:bodyPr>
            <a:spAutoFit/>
          </a:bodyPr>
          <a:lstStyle/>
          <a:p>
            <a:pPr>
              <a:lnSpc>
                <a:spcPct val="120000"/>
              </a:lnSpc>
              <a:buFont typeface="Arial" pitchFamily="34" charset="0"/>
              <a:buNone/>
            </a:pPr>
            <a:r>
              <a:rPr lang="zh-CN" altLang="en-US" sz="3200" b="1" dirty="0">
                <a:solidFill>
                  <a:srgbClr val="0070C0"/>
                </a:solidFill>
                <a:latin typeface="微软雅黑" pitchFamily="34" charset="-122"/>
                <a:ea typeface="微软雅黑" pitchFamily="34" charset="-122"/>
                <a:sym typeface="微软雅黑" pitchFamily="34" charset="-122"/>
              </a:rPr>
              <a:t>压力</a:t>
            </a:r>
            <a:endParaRPr lang="zh-CN" altLang="en-US" sz="3200" dirty="0">
              <a:solidFill>
                <a:srgbClr val="000000"/>
              </a:solidFill>
              <a:latin typeface="Arial" pitchFamily="34" charset="0"/>
              <a:ea typeface="宋体"/>
            </a:endParaRPr>
          </a:p>
        </p:txBody>
      </p:sp>
      <p:sp>
        <p:nvSpPr>
          <p:cNvPr id="59" name="Line 21"/>
          <p:cNvSpPr>
            <a:spLocks noChangeShapeType="1"/>
          </p:cNvSpPr>
          <p:nvPr/>
        </p:nvSpPr>
        <p:spPr bwMode="auto">
          <a:xfrm flipV="1">
            <a:off x="1491504" y="2003426"/>
            <a:ext cx="0" cy="868363"/>
          </a:xfrm>
          <a:prstGeom prst="line">
            <a:avLst/>
          </a:prstGeom>
          <a:noFill/>
          <a:ln w="38100" cmpd="sng">
            <a:solidFill>
              <a:srgbClr val="0070C0"/>
            </a:solidFill>
            <a:round/>
            <a:headEnd/>
            <a:tailEnd type="triangle" w="med" len="me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60" name="Rectangle 22"/>
          <p:cNvSpPr>
            <a:spLocks noChangeArrowheads="1"/>
          </p:cNvSpPr>
          <p:nvPr/>
        </p:nvSpPr>
        <p:spPr bwMode="auto">
          <a:xfrm>
            <a:off x="4156918" y="1917701"/>
            <a:ext cx="1423987" cy="683264"/>
          </a:xfrm>
          <a:prstGeom prst="rect">
            <a:avLst/>
          </a:prstGeom>
          <a:noFill/>
          <a:ln w="9525">
            <a:noFill/>
            <a:miter lim="800000"/>
            <a:headEnd/>
            <a:tailEnd/>
          </a:ln>
        </p:spPr>
        <p:txBody>
          <a:bodyPr>
            <a:spAutoFit/>
          </a:bodyPr>
          <a:lstStyle/>
          <a:p>
            <a:pPr>
              <a:lnSpc>
                <a:spcPct val="120000"/>
              </a:lnSpc>
              <a:buFont typeface="Arial" pitchFamily="34" charset="0"/>
              <a:buNone/>
            </a:pPr>
            <a:r>
              <a:rPr lang="zh-CN" altLang="en-US" sz="3200" dirty="0">
                <a:solidFill>
                  <a:srgbClr val="3F3F3F"/>
                </a:solidFill>
                <a:latin typeface="微软雅黑" pitchFamily="34" charset="-122"/>
                <a:ea typeface="微软雅黑" pitchFamily="34" charset="-122"/>
                <a:sym typeface="微软雅黑" pitchFamily="34" charset="-122"/>
              </a:rPr>
              <a:t>引发剂</a:t>
            </a:r>
            <a:endParaRPr lang="zh-CN" altLang="en-US" sz="3200" dirty="0">
              <a:solidFill>
                <a:srgbClr val="000000"/>
              </a:solidFill>
              <a:latin typeface="Arial" pitchFamily="34" charset="0"/>
              <a:ea typeface="宋体"/>
            </a:endParaRPr>
          </a:p>
        </p:txBody>
      </p:sp>
      <p:sp>
        <p:nvSpPr>
          <p:cNvPr id="61" name="Line 23"/>
          <p:cNvSpPr>
            <a:spLocks noChangeShapeType="1"/>
          </p:cNvSpPr>
          <p:nvPr/>
        </p:nvSpPr>
        <p:spPr bwMode="auto">
          <a:xfrm flipV="1">
            <a:off x="4169618" y="2014538"/>
            <a:ext cx="1587" cy="868362"/>
          </a:xfrm>
          <a:prstGeom prst="line">
            <a:avLst/>
          </a:prstGeom>
          <a:noFill/>
          <a:ln w="38100" cmpd="sng">
            <a:solidFill>
              <a:srgbClr val="808080"/>
            </a:solidFill>
            <a:round/>
            <a:headEnd/>
            <a:tailEnd type="triangle" w="med" len="me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62" name="Rectangle 24"/>
          <p:cNvSpPr>
            <a:spLocks noChangeArrowheads="1"/>
          </p:cNvSpPr>
          <p:nvPr/>
        </p:nvSpPr>
        <p:spPr bwMode="auto">
          <a:xfrm>
            <a:off x="6454028" y="1917701"/>
            <a:ext cx="1966190" cy="683264"/>
          </a:xfrm>
          <a:prstGeom prst="rect">
            <a:avLst/>
          </a:prstGeom>
          <a:noFill/>
          <a:ln w="9525">
            <a:noFill/>
            <a:miter lim="800000"/>
            <a:headEnd/>
            <a:tailEnd/>
          </a:ln>
        </p:spPr>
        <p:txBody>
          <a:bodyPr wrap="square">
            <a:spAutoFit/>
          </a:bodyPr>
          <a:lstStyle/>
          <a:p>
            <a:pPr>
              <a:lnSpc>
                <a:spcPct val="120000"/>
              </a:lnSpc>
              <a:buFont typeface="Arial" pitchFamily="34" charset="0"/>
              <a:buNone/>
            </a:pPr>
            <a:r>
              <a:rPr lang="zh-CN" altLang="en-US" sz="3200" dirty="0">
                <a:solidFill>
                  <a:srgbClr val="3F3F3F"/>
                </a:solidFill>
                <a:latin typeface="微软雅黑" pitchFamily="34" charset="-122"/>
                <a:ea typeface="微软雅黑" pitchFamily="34" charset="-122"/>
                <a:sym typeface="微软雅黑" pitchFamily="34" charset="-122"/>
              </a:rPr>
              <a:t>单体纯度</a:t>
            </a:r>
            <a:endParaRPr lang="zh-CN" altLang="en-US" sz="3200" dirty="0">
              <a:solidFill>
                <a:srgbClr val="000000"/>
              </a:solidFill>
              <a:latin typeface="Arial" pitchFamily="34" charset="0"/>
              <a:ea typeface="宋体"/>
            </a:endParaRPr>
          </a:p>
        </p:txBody>
      </p:sp>
      <p:sp>
        <p:nvSpPr>
          <p:cNvPr id="63" name="Line 25"/>
          <p:cNvSpPr>
            <a:spLocks noChangeShapeType="1"/>
          </p:cNvSpPr>
          <p:nvPr/>
        </p:nvSpPr>
        <p:spPr bwMode="auto">
          <a:xfrm flipV="1">
            <a:off x="6454029" y="2012951"/>
            <a:ext cx="0" cy="868363"/>
          </a:xfrm>
          <a:prstGeom prst="line">
            <a:avLst/>
          </a:prstGeom>
          <a:noFill/>
          <a:ln w="38100" cmpd="sng">
            <a:solidFill>
              <a:srgbClr val="808080"/>
            </a:solidFill>
            <a:round/>
            <a:headEnd/>
            <a:tailEnd type="triangle" w="med" len="me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64" name="Rectangle 26"/>
          <p:cNvSpPr>
            <a:spLocks noChangeArrowheads="1"/>
          </p:cNvSpPr>
          <p:nvPr/>
        </p:nvSpPr>
        <p:spPr bwMode="auto">
          <a:xfrm>
            <a:off x="2952004" y="4129088"/>
            <a:ext cx="1423988" cy="683264"/>
          </a:xfrm>
          <a:prstGeom prst="rect">
            <a:avLst/>
          </a:prstGeom>
          <a:noFill/>
          <a:ln w="9525">
            <a:noFill/>
            <a:miter lim="800000"/>
            <a:headEnd/>
            <a:tailEnd/>
          </a:ln>
        </p:spPr>
        <p:txBody>
          <a:bodyPr>
            <a:spAutoFit/>
          </a:bodyPr>
          <a:lstStyle/>
          <a:p>
            <a:pPr>
              <a:lnSpc>
                <a:spcPct val="120000"/>
              </a:lnSpc>
              <a:buFont typeface="Arial" pitchFamily="34" charset="0"/>
              <a:buNone/>
            </a:pPr>
            <a:r>
              <a:rPr lang="zh-CN" altLang="en-US" sz="3200" dirty="0">
                <a:solidFill>
                  <a:srgbClr val="3F3F3F"/>
                </a:solidFill>
                <a:latin typeface="微软雅黑" pitchFamily="34" charset="-122"/>
                <a:ea typeface="微软雅黑" pitchFamily="34" charset="-122"/>
                <a:sym typeface="微软雅黑" pitchFamily="34" charset="-122"/>
              </a:rPr>
              <a:t>温度</a:t>
            </a:r>
            <a:endParaRPr lang="zh-CN" altLang="en-US" sz="3200" dirty="0">
              <a:solidFill>
                <a:srgbClr val="000000"/>
              </a:solidFill>
              <a:latin typeface="Arial" pitchFamily="34" charset="0"/>
              <a:ea typeface="宋体"/>
            </a:endParaRPr>
          </a:p>
        </p:txBody>
      </p:sp>
      <p:sp>
        <p:nvSpPr>
          <p:cNvPr id="65" name="Line 27"/>
          <p:cNvSpPr>
            <a:spLocks noChangeShapeType="1"/>
          </p:cNvSpPr>
          <p:nvPr/>
        </p:nvSpPr>
        <p:spPr bwMode="auto">
          <a:xfrm flipV="1">
            <a:off x="2971054" y="3667126"/>
            <a:ext cx="0" cy="900113"/>
          </a:xfrm>
          <a:prstGeom prst="line">
            <a:avLst/>
          </a:prstGeom>
          <a:noFill/>
          <a:ln w="38100" cmpd="sng">
            <a:solidFill>
              <a:srgbClr val="808080"/>
            </a:solidFill>
            <a:round/>
            <a:headEnd type="triangle" w="med" len="me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66" name="Rectangle 28"/>
          <p:cNvSpPr>
            <a:spLocks noChangeArrowheads="1"/>
          </p:cNvSpPr>
          <p:nvPr/>
        </p:nvSpPr>
        <p:spPr bwMode="auto">
          <a:xfrm>
            <a:off x="5331668" y="4137026"/>
            <a:ext cx="2152136" cy="683264"/>
          </a:xfrm>
          <a:prstGeom prst="rect">
            <a:avLst/>
          </a:prstGeom>
          <a:noFill/>
          <a:ln w="9525">
            <a:noFill/>
            <a:miter lim="800000"/>
            <a:headEnd/>
            <a:tailEnd/>
          </a:ln>
        </p:spPr>
        <p:txBody>
          <a:bodyPr wrap="square">
            <a:spAutoFit/>
          </a:bodyPr>
          <a:lstStyle/>
          <a:p>
            <a:pPr>
              <a:lnSpc>
                <a:spcPct val="120000"/>
              </a:lnSpc>
              <a:buFont typeface="Arial" pitchFamily="34" charset="0"/>
              <a:buNone/>
            </a:pPr>
            <a:r>
              <a:rPr lang="zh-CN" altLang="en-US" sz="3200" dirty="0">
                <a:solidFill>
                  <a:srgbClr val="3F3F3F"/>
                </a:solidFill>
                <a:latin typeface="微软雅黑" pitchFamily="34" charset="-122"/>
                <a:ea typeface="微软雅黑" pitchFamily="34" charset="-122"/>
                <a:sym typeface="微软雅黑" pitchFamily="34" charset="-122"/>
              </a:rPr>
              <a:t>链转移剂</a:t>
            </a:r>
            <a:endParaRPr lang="zh-CN" altLang="en-US" sz="3200" dirty="0">
              <a:solidFill>
                <a:srgbClr val="000000"/>
              </a:solidFill>
              <a:latin typeface="Arial" pitchFamily="34" charset="0"/>
              <a:ea typeface="宋体"/>
            </a:endParaRPr>
          </a:p>
        </p:txBody>
      </p:sp>
      <p:sp>
        <p:nvSpPr>
          <p:cNvPr id="67" name="Line 29"/>
          <p:cNvSpPr>
            <a:spLocks noChangeShapeType="1"/>
          </p:cNvSpPr>
          <p:nvPr/>
        </p:nvSpPr>
        <p:spPr bwMode="auto">
          <a:xfrm flipV="1">
            <a:off x="5339604" y="3602039"/>
            <a:ext cx="1588" cy="973137"/>
          </a:xfrm>
          <a:prstGeom prst="line">
            <a:avLst/>
          </a:prstGeom>
          <a:noFill/>
          <a:ln w="38100" cmpd="sng">
            <a:solidFill>
              <a:srgbClr val="808080"/>
            </a:solidFill>
            <a:round/>
            <a:headEnd type="triangle" w="med" len="me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68" name="WordArt 34"/>
          <p:cNvSpPr>
            <a:spLocks noChangeArrowheads="1" noChangeShapeType="1" noTextEdit="1"/>
          </p:cNvSpPr>
          <p:nvPr/>
        </p:nvSpPr>
        <p:spPr bwMode="auto">
          <a:xfrm>
            <a:off x="3172668" y="3366194"/>
            <a:ext cx="169131" cy="274638"/>
          </a:xfrm>
          <a:prstGeom prst="rect">
            <a:avLst/>
          </a:prstGeom>
        </p:spPr>
        <p:txBody>
          <a:bodyPr wrap="none" fromWordArt="1">
            <a:prstTxWarp prst="textPlain">
              <a:avLst>
                <a:gd name="adj" fmla="val 50000"/>
              </a:avLst>
            </a:prstTxWarp>
          </a:bodyPr>
          <a:lstStyle/>
          <a:p>
            <a:pPr algn="ctr">
              <a:buFont typeface="Arial" pitchFamily="34" charset="0"/>
              <a:buNone/>
            </a:pPr>
            <a:r>
              <a:rPr lang="en-US" altLang="zh-CN" sz="3200">
                <a:ln w="9525">
                  <a:noFill/>
                  <a:round/>
                  <a:headEnd/>
                  <a:tailEnd/>
                </a:ln>
                <a:solidFill>
                  <a:srgbClr val="000000"/>
                </a:solidFill>
                <a:latin typeface="微软雅黑"/>
                <a:ea typeface="微软雅黑"/>
              </a:rPr>
              <a:t>2</a:t>
            </a:r>
            <a:endParaRPr lang="zh-CN" altLang="en-US" sz="3200">
              <a:ln w="9525">
                <a:noFill/>
                <a:round/>
                <a:headEnd/>
                <a:tailEnd/>
              </a:ln>
              <a:solidFill>
                <a:srgbClr val="000000"/>
              </a:solidFill>
              <a:latin typeface="微软雅黑"/>
              <a:ea typeface="微软雅黑"/>
            </a:endParaRPr>
          </a:p>
        </p:txBody>
      </p:sp>
      <p:sp>
        <p:nvSpPr>
          <p:cNvPr id="69" name="WordArt 35"/>
          <p:cNvSpPr>
            <a:spLocks noChangeArrowheads="1" noChangeShapeType="1" noTextEdit="1"/>
          </p:cNvSpPr>
          <p:nvPr/>
        </p:nvSpPr>
        <p:spPr bwMode="auto">
          <a:xfrm>
            <a:off x="4352180" y="3359845"/>
            <a:ext cx="169131" cy="276718"/>
          </a:xfrm>
          <a:prstGeom prst="rect">
            <a:avLst/>
          </a:prstGeom>
        </p:spPr>
        <p:txBody>
          <a:bodyPr wrap="none" fromWordArt="1">
            <a:prstTxWarp prst="textPlain">
              <a:avLst>
                <a:gd name="adj" fmla="val 50000"/>
              </a:avLst>
            </a:prstTxWarp>
          </a:bodyPr>
          <a:lstStyle/>
          <a:p>
            <a:pPr algn="ctr">
              <a:buFont typeface="Arial" pitchFamily="34" charset="0"/>
              <a:buNone/>
            </a:pPr>
            <a:r>
              <a:rPr lang="en-US" altLang="zh-CN" sz="3200">
                <a:ln w="9525">
                  <a:noFill/>
                  <a:round/>
                  <a:headEnd/>
                  <a:tailEnd/>
                </a:ln>
                <a:solidFill>
                  <a:srgbClr val="000000"/>
                </a:solidFill>
                <a:latin typeface="微软雅黑"/>
                <a:ea typeface="微软雅黑"/>
              </a:rPr>
              <a:t>3</a:t>
            </a:r>
            <a:endParaRPr lang="zh-CN" altLang="en-US" sz="3200">
              <a:ln w="9525">
                <a:noFill/>
                <a:round/>
                <a:headEnd/>
                <a:tailEnd/>
              </a:ln>
              <a:solidFill>
                <a:srgbClr val="000000"/>
              </a:solidFill>
              <a:latin typeface="微软雅黑"/>
              <a:ea typeface="微软雅黑"/>
            </a:endParaRPr>
          </a:p>
        </p:txBody>
      </p:sp>
      <p:sp>
        <p:nvSpPr>
          <p:cNvPr id="70" name="WordArt 36"/>
          <p:cNvSpPr>
            <a:spLocks noChangeArrowheads="1" noChangeShapeType="1" noTextEdit="1"/>
          </p:cNvSpPr>
          <p:nvPr/>
        </p:nvSpPr>
        <p:spPr bwMode="auto">
          <a:xfrm>
            <a:off x="5393580" y="3359845"/>
            <a:ext cx="171194" cy="276718"/>
          </a:xfrm>
          <a:prstGeom prst="rect">
            <a:avLst/>
          </a:prstGeom>
        </p:spPr>
        <p:txBody>
          <a:bodyPr wrap="none" fromWordArt="1">
            <a:prstTxWarp prst="textPlain">
              <a:avLst>
                <a:gd name="adj" fmla="val 50000"/>
              </a:avLst>
            </a:prstTxWarp>
          </a:bodyPr>
          <a:lstStyle/>
          <a:p>
            <a:pPr algn="ctr">
              <a:buFont typeface="Arial" pitchFamily="34" charset="0"/>
              <a:buNone/>
            </a:pPr>
            <a:r>
              <a:rPr lang="en-US" altLang="zh-CN" sz="3200">
                <a:ln w="9525">
                  <a:noFill/>
                  <a:round/>
                  <a:headEnd/>
                  <a:tailEnd/>
                </a:ln>
                <a:solidFill>
                  <a:srgbClr val="000000"/>
                </a:solidFill>
                <a:latin typeface="微软雅黑"/>
                <a:ea typeface="微软雅黑"/>
              </a:rPr>
              <a:t>4</a:t>
            </a:r>
            <a:endParaRPr lang="zh-CN" altLang="en-US" sz="3200">
              <a:ln w="9525">
                <a:noFill/>
                <a:round/>
                <a:headEnd/>
                <a:tailEnd/>
              </a:ln>
              <a:solidFill>
                <a:srgbClr val="000000"/>
              </a:solidFill>
              <a:latin typeface="微软雅黑"/>
              <a:ea typeface="微软雅黑"/>
            </a:endParaRPr>
          </a:p>
        </p:txBody>
      </p:sp>
      <p:sp>
        <p:nvSpPr>
          <p:cNvPr id="71" name="WordArt 37"/>
          <p:cNvSpPr>
            <a:spLocks noChangeArrowheads="1" noChangeShapeType="1" noTextEdit="1"/>
          </p:cNvSpPr>
          <p:nvPr/>
        </p:nvSpPr>
        <p:spPr bwMode="auto">
          <a:xfrm>
            <a:off x="6588224" y="3366194"/>
            <a:ext cx="169131" cy="274638"/>
          </a:xfrm>
          <a:prstGeom prst="rect">
            <a:avLst/>
          </a:prstGeom>
        </p:spPr>
        <p:txBody>
          <a:bodyPr wrap="none" fromWordArt="1">
            <a:prstTxWarp prst="textPlain">
              <a:avLst>
                <a:gd name="adj" fmla="val 50000"/>
              </a:avLst>
            </a:prstTxWarp>
          </a:bodyPr>
          <a:lstStyle/>
          <a:p>
            <a:pPr algn="ctr">
              <a:buFont typeface="Arial" pitchFamily="34" charset="0"/>
              <a:buNone/>
            </a:pPr>
            <a:r>
              <a:rPr lang="en-US" altLang="zh-CN" sz="3200" dirty="0">
                <a:ln w="9525">
                  <a:noFill/>
                  <a:round/>
                  <a:headEnd/>
                  <a:tailEnd/>
                </a:ln>
                <a:solidFill>
                  <a:srgbClr val="000000"/>
                </a:solidFill>
                <a:latin typeface="微软雅黑"/>
                <a:ea typeface="微软雅黑"/>
              </a:rPr>
              <a:t>5</a:t>
            </a:r>
            <a:endParaRPr lang="zh-CN" altLang="en-US" sz="3200" dirty="0">
              <a:ln w="9525">
                <a:noFill/>
                <a:round/>
                <a:headEnd/>
                <a:tailEnd/>
              </a:ln>
              <a:solidFill>
                <a:srgbClr val="000000"/>
              </a:solidFill>
              <a:latin typeface="微软雅黑"/>
              <a:ea typeface="微软雅黑"/>
            </a:endParaRPr>
          </a:p>
        </p:txBody>
      </p:sp>
      <p:sp>
        <p:nvSpPr>
          <p:cNvPr id="72" name="Freeform 39"/>
          <p:cNvSpPr>
            <a:spLocks/>
          </p:cNvSpPr>
          <p:nvPr/>
        </p:nvSpPr>
        <p:spPr bwMode="auto">
          <a:xfrm>
            <a:off x="2572592" y="4164014"/>
            <a:ext cx="685800" cy="46037"/>
          </a:xfrm>
          <a:custGeom>
            <a:avLst/>
            <a:gdLst>
              <a:gd name="T0" fmla="*/ 0 w 12"/>
              <a:gd name="T1" fmla="*/ 0 h 1587"/>
              <a:gd name="T2" fmla="*/ 12 w 12"/>
              <a:gd name="T3" fmla="*/ 1587 h 1587"/>
            </a:gdLst>
            <a:ahLst/>
            <a:cxnLst>
              <a:cxn ang="0">
                <a:pos x="12" y="0"/>
              </a:cxn>
              <a:cxn ang="0">
                <a:pos x="0" y="0"/>
              </a:cxn>
              <a:cxn ang="0">
                <a:pos x="12" y="0"/>
              </a:cxn>
            </a:cxnLst>
            <a:rect l="T0" t="T1" r="T2" b="T3"/>
            <a:pathLst>
              <a:path w="12" h="1587">
                <a:moveTo>
                  <a:pt x="12" y="0"/>
                </a:moveTo>
                <a:lnTo>
                  <a:pt x="0" y="0"/>
                </a:lnTo>
                <a:lnTo>
                  <a:pt x="12" y="0"/>
                </a:lnTo>
                <a:close/>
              </a:path>
            </a:pathLst>
          </a:custGeom>
          <a:solidFill>
            <a:srgbClr val="020202"/>
          </a:soli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grpSp>
        <p:nvGrpSpPr>
          <p:cNvPr id="73" name="Group 40"/>
          <p:cNvGrpSpPr>
            <a:grpSpLocks/>
          </p:cNvGrpSpPr>
          <p:nvPr/>
        </p:nvGrpSpPr>
        <p:grpSpPr bwMode="auto">
          <a:xfrm>
            <a:off x="910480" y="2759075"/>
            <a:ext cx="1573213" cy="1042988"/>
            <a:chOff x="0" y="0"/>
            <a:chExt cx="1930608" cy="1280282"/>
          </a:xfrm>
        </p:grpSpPr>
        <p:sp>
          <p:nvSpPr>
            <p:cNvPr id="74" name="Freeform 3"/>
            <p:cNvSpPr>
              <a:spLocks/>
            </p:cNvSpPr>
            <p:nvPr/>
          </p:nvSpPr>
          <p:spPr bwMode="auto">
            <a:xfrm>
              <a:off x="0" y="947118"/>
              <a:ext cx="902017" cy="333164"/>
            </a:xfrm>
            <a:custGeom>
              <a:avLst/>
              <a:gdLst>
                <a:gd name="T0" fmla="*/ 0 w 2331"/>
                <a:gd name="T1" fmla="*/ 0 h 688"/>
                <a:gd name="T2" fmla="*/ 2331 w 2331"/>
                <a:gd name="T3" fmla="*/ 688 h 688"/>
              </a:gdLst>
              <a:ahLst/>
              <a:cxnLst>
                <a:cxn ang="0">
                  <a:pos x="2331" y="688"/>
                </a:cxn>
                <a:cxn ang="0">
                  <a:pos x="104" y="138"/>
                </a:cxn>
                <a:cxn ang="0">
                  <a:pos x="2086" y="0"/>
                </a:cxn>
                <a:cxn ang="0">
                  <a:pos x="2331" y="688"/>
                </a:cxn>
              </a:cxnLst>
              <a:rect l="T0" t="T1" r="T2" b="T3"/>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C0504D"/>
                </a:gs>
                <a:gs pos="100000">
                  <a:srgbClr val="662B29"/>
                </a:gs>
              </a:gsLst>
              <a:lin ang="0" scaled="1"/>
            </a:gradFill>
            <a:ln w="9525">
              <a:noFill/>
              <a:round/>
              <a:headEnd/>
              <a:tailEnd/>
            </a:ln>
          </p:spPr>
          <p:txBody>
            <a:bodyPr/>
            <a:lstStyle/>
            <a:p>
              <a:pPr>
                <a:buFont typeface="Arial" pitchFamily="34" charset="0"/>
                <a:buNone/>
              </a:pPr>
              <a:endParaRPr lang="zh-CN" altLang="en-US" sz="3200">
                <a:solidFill>
                  <a:srgbClr val="000000"/>
                </a:solidFill>
                <a:latin typeface="Arial" pitchFamily="34" charset="0"/>
                <a:ea typeface="宋体"/>
              </a:endParaRPr>
            </a:p>
          </p:txBody>
        </p:sp>
        <p:sp>
          <p:nvSpPr>
            <p:cNvPr id="75" name="Freeform 8"/>
            <p:cNvSpPr>
              <a:spLocks/>
            </p:cNvSpPr>
            <p:nvPr/>
          </p:nvSpPr>
          <p:spPr bwMode="auto">
            <a:xfrm>
              <a:off x="904927" y="0"/>
              <a:ext cx="1025681" cy="1275918"/>
            </a:xfrm>
            <a:custGeom>
              <a:avLst/>
              <a:gdLst>
                <a:gd name="T0" fmla="*/ 0 w 1006"/>
                <a:gd name="T1" fmla="*/ 0 h 1251"/>
                <a:gd name="T2" fmla="*/ 1006 w 1006"/>
                <a:gd name="T3" fmla="*/ 1251 h 1251"/>
              </a:gdLst>
              <a:ahLst/>
              <a:cxnLst>
                <a:cxn ang="0">
                  <a:pos x="0" y="0"/>
                </a:cxn>
                <a:cxn ang="0">
                  <a:pos x="0" y="1251"/>
                </a:cxn>
                <a:cxn ang="0">
                  <a:pos x="1006" y="1154"/>
                </a:cxn>
                <a:cxn ang="0">
                  <a:pos x="1006" y="81"/>
                </a:cxn>
                <a:cxn ang="0">
                  <a:pos x="0" y="0"/>
                </a:cxn>
              </a:cxnLst>
              <a:rect l="T0" t="T1" r="T2" b="T3"/>
              <a:pathLst>
                <a:path w="1006" h="1251">
                  <a:moveTo>
                    <a:pt x="0" y="0"/>
                  </a:moveTo>
                  <a:lnTo>
                    <a:pt x="0" y="1251"/>
                  </a:lnTo>
                  <a:lnTo>
                    <a:pt x="1006" y="1154"/>
                  </a:lnTo>
                  <a:lnTo>
                    <a:pt x="1006" y="81"/>
                  </a:lnTo>
                  <a:lnTo>
                    <a:pt x="0" y="0"/>
                  </a:lnTo>
                  <a:close/>
                </a:path>
              </a:pathLst>
            </a:custGeom>
            <a:gradFill rotWithShape="1">
              <a:gsLst>
                <a:gs pos="0">
                  <a:srgbClr val="00B0F0"/>
                </a:gs>
                <a:gs pos="100000">
                  <a:srgbClr val="0070C0"/>
                </a:gs>
              </a:gsLst>
              <a:path path="rect">
                <a:fillToRect l="100000" t="100000"/>
              </a:path>
            </a:gradFill>
            <a:ln w="9525">
              <a:noFill/>
              <a:round/>
              <a:headEnd/>
              <a:tailEnd/>
            </a:ln>
          </p:spPr>
          <p:txBody>
            <a:bodyPr wrap="none" anchor="ctr"/>
            <a:lstStyle/>
            <a:p>
              <a:pPr>
                <a:buFont typeface="Arial" pitchFamily="34" charset="0"/>
                <a:buNone/>
              </a:pPr>
              <a:endParaRPr lang="zh-CN" altLang="en-US" sz="3200">
                <a:solidFill>
                  <a:srgbClr val="000000"/>
                </a:solidFill>
                <a:latin typeface="Arial" pitchFamily="34" charset="0"/>
                <a:ea typeface="宋体"/>
              </a:endParaRPr>
            </a:p>
          </p:txBody>
        </p:sp>
        <p:sp>
          <p:nvSpPr>
            <p:cNvPr id="76" name="Freeform 9"/>
            <p:cNvSpPr>
              <a:spLocks/>
            </p:cNvSpPr>
            <p:nvPr/>
          </p:nvSpPr>
          <p:spPr bwMode="auto">
            <a:xfrm>
              <a:off x="558669" y="0"/>
              <a:ext cx="346258" cy="1275918"/>
            </a:xfrm>
            <a:custGeom>
              <a:avLst/>
              <a:gdLst>
                <a:gd name="T0" fmla="*/ 0 w 339"/>
                <a:gd name="T1" fmla="*/ 0 h 1251"/>
                <a:gd name="T2" fmla="*/ 339 w 339"/>
                <a:gd name="T3" fmla="*/ 1251 h 1251"/>
              </a:gdLst>
              <a:ahLst/>
              <a:cxnLst>
                <a:cxn ang="0">
                  <a:pos x="0" y="110"/>
                </a:cxn>
                <a:cxn ang="0">
                  <a:pos x="0" y="1080"/>
                </a:cxn>
                <a:cxn ang="0">
                  <a:pos x="339" y="1251"/>
                </a:cxn>
                <a:cxn ang="0">
                  <a:pos x="339" y="0"/>
                </a:cxn>
                <a:cxn ang="0">
                  <a:pos x="0" y="110"/>
                </a:cxn>
              </a:cxnLst>
              <a:rect l="T0" t="T1" r="T2" b="T3"/>
              <a:pathLst>
                <a:path w="339" h="1251">
                  <a:moveTo>
                    <a:pt x="0" y="110"/>
                  </a:moveTo>
                  <a:lnTo>
                    <a:pt x="0" y="1080"/>
                  </a:lnTo>
                  <a:lnTo>
                    <a:pt x="339" y="1251"/>
                  </a:lnTo>
                  <a:lnTo>
                    <a:pt x="339" y="0"/>
                  </a:lnTo>
                  <a:lnTo>
                    <a:pt x="0" y="110"/>
                  </a:lnTo>
                  <a:close/>
                </a:path>
              </a:pathLst>
            </a:custGeom>
            <a:gradFill rotWithShape="1">
              <a:gsLst>
                <a:gs pos="0">
                  <a:srgbClr val="00B0F0"/>
                </a:gs>
                <a:gs pos="100000">
                  <a:srgbClr val="0070C0"/>
                </a:gs>
              </a:gsLst>
              <a:path path="rect">
                <a:fillToRect l="100000" t="100000"/>
              </a:path>
            </a:gradFill>
            <a:ln w="9525">
              <a:noFill/>
              <a:round/>
              <a:headEnd/>
              <a:tailEnd/>
            </a:ln>
          </p:spPr>
          <p:txBody>
            <a:bodyPr wrap="none" anchor="ctr"/>
            <a:lstStyle/>
            <a:p>
              <a:pPr>
                <a:buFont typeface="Arial" pitchFamily="34" charset="0"/>
                <a:buNone/>
              </a:pPr>
              <a:endParaRPr lang="zh-CN" altLang="en-US" sz="3200">
                <a:solidFill>
                  <a:srgbClr val="000000"/>
                </a:solidFill>
                <a:latin typeface="Arial" pitchFamily="34" charset="0"/>
                <a:ea typeface="宋体"/>
              </a:endParaRPr>
            </a:p>
          </p:txBody>
        </p:sp>
      </p:grpSp>
      <p:sp>
        <p:nvSpPr>
          <p:cNvPr id="77" name="WordArt 33"/>
          <p:cNvSpPr>
            <a:spLocks noChangeArrowheads="1" noChangeShapeType="1" noTextEdit="1"/>
          </p:cNvSpPr>
          <p:nvPr/>
        </p:nvSpPr>
        <p:spPr bwMode="auto">
          <a:xfrm>
            <a:off x="1937593" y="3429000"/>
            <a:ext cx="134067" cy="274638"/>
          </a:xfrm>
          <a:prstGeom prst="rect">
            <a:avLst/>
          </a:prstGeom>
        </p:spPr>
        <p:txBody>
          <a:bodyPr wrap="none" fromWordArt="1">
            <a:prstTxWarp prst="textPlain">
              <a:avLst>
                <a:gd name="adj" fmla="val 50000"/>
              </a:avLst>
            </a:prstTxWarp>
          </a:bodyPr>
          <a:lstStyle/>
          <a:p>
            <a:pPr algn="ctr">
              <a:buFont typeface="Arial" pitchFamily="34" charset="0"/>
              <a:buNone/>
            </a:pPr>
            <a:r>
              <a:rPr lang="en-US" altLang="zh-CN" sz="3200" dirty="0">
                <a:ln w="9525">
                  <a:noFill/>
                  <a:round/>
                  <a:headEnd/>
                  <a:tailEnd/>
                </a:ln>
                <a:solidFill>
                  <a:srgbClr val="000000"/>
                </a:solidFill>
                <a:latin typeface="微软雅黑"/>
                <a:ea typeface="微软雅黑"/>
              </a:rPr>
              <a:t>1</a:t>
            </a:r>
            <a:endParaRPr lang="zh-CN" altLang="en-US" sz="3200" dirty="0">
              <a:ln w="9525">
                <a:noFill/>
                <a:round/>
                <a:headEnd/>
                <a:tailEnd/>
              </a:ln>
              <a:solidFill>
                <a:srgbClr val="000000"/>
              </a:solidFill>
              <a:latin typeface="微软雅黑"/>
              <a:ea typeface="微软雅黑"/>
            </a:endParaRPr>
          </a:p>
        </p:txBody>
      </p:sp>
    </p:spTree>
    <p:extLst>
      <p:ext uri="{BB962C8B-B14F-4D97-AF65-F5344CB8AC3E}">
        <p14:creationId xmlns:p14="http://schemas.microsoft.com/office/powerpoint/2010/main" val="19716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900" decel="100000" fill="hold"/>
                                        <p:tgtEl>
                                          <p:spTgt spid="7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46"/>
                                        </p:tgtEl>
                                        <p:attrNameLst>
                                          <p:attrName>style.visibility</p:attrName>
                                        </p:attrNameLst>
                                      </p:cBhvr>
                                      <p:to>
                                        <p:strVal val="visible"/>
                                      </p:to>
                                    </p:set>
                                    <p:animEffect>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900" decel="100000" fill="hold"/>
                                        <p:tgtEl>
                                          <p:spTgt spid="4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42"/>
                                        </p:tgtEl>
                                        <p:attrNameLst>
                                          <p:attrName>style.visibility</p:attrName>
                                        </p:attrNameLst>
                                      </p:cBhvr>
                                      <p:to>
                                        <p:strVal val="visible"/>
                                      </p:to>
                                    </p:set>
                                    <p:animEffect>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900" decel="100000" fill="hold"/>
                                        <p:tgtEl>
                                          <p:spTgt spid="4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50"/>
                                        </p:tgtEl>
                                        <p:attrNameLst>
                                          <p:attrName>style.visibility</p:attrName>
                                        </p:attrNameLst>
                                      </p:cBhvr>
                                      <p:to>
                                        <p:strVal val="visible"/>
                                      </p:to>
                                    </p:set>
                                    <p:animEffect>
                                      <p:cBhvr>
                                        <p:cTn id="25" dur="1000"/>
                                        <p:tgtEl>
                                          <p:spTgt spid="50"/>
                                        </p:tgtEl>
                                      </p:cBhvr>
                                    </p:animEffect>
                                    <p:anim calcmode="lin" valueType="num">
                                      <p:cBhvr>
                                        <p:cTn id="26" dur="1000" fill="hold"/>
                                        <p:tgtEl>
                                          <p:spTgt spid="50"/>
                                        </p:tgtEl>
                                        <p:attrNameLst>
                                          <p:attrName>ppt_x</p:attrName>
                                        </p:attrNameLst>
                                      </p:cBhvr>
                                      <p:tavLst>
                                        <p:tav tm="0">
                                          <p:val>
                                            <p:strVal val="#ppt_x"/>
                                          </p:val>
                                        </p:tav>
                                        <p:tav tm="100000">
                                          <p:val>
                                            <p:strVal val="#ppt_x"/>
                                          </p:val>
                                        </p:tav>
                                      </p:tavLst>
                                    </p:anim>
                                    <p:anim calcmode="lin" valueType="num">
                                      <p:cBhvr>
                                        <p:cTn id="27" dur="900" decel="100000" fill="hold"/>
                                        <p:tgtEl>
                                          <p:spTgt spid="50"/>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54"/>
                                        </p:tgtEl>
                                        <p:attrNameLst>
                                          <p:attrName>style.visibility</p:attrName>
                                        </p:attrNameLst>
                                      </p:cBhvr>
                                      <p:to>
                                        <p:strVal val="visible"/>
                                      </p:to>
                                    </p:set>
                                    <p:animEffect>
                                      <p:cBhvr>
                                        <p:cTn id="31" dur="1000"/>
                                        <p:tgtEl>
                                          <p:spTgt spid="54"/>
                                        </p:tgtEl>
                                      </p:cBhvr>
                                    </p:animEffect>
                                    <p:anim calcmode="lin" valueType="num">
                                      <p:cBhvr>
                                        <p:cTn id="32" dur="1000" fill="hold"/>
                                        <p:tgtEl>
                                          <p:spTgt spid="54"/>
                                        </p:tgtEl>
                                        <p:attrNameLst>
                                          <p:attrName>ppt_x</p:attrName>
                                        </p:attrNameLst>
                                      </p:cBhvr>
                                      <p:tavLst>
                                        <p:tav tm="0">
                                          <p:val>
                                            <p:strVal val="#ppt_x"/>
                                          </p:val>
                                        </p:tav>
                                        <p:tav tm="100000">
                                          <p:val>
                                            <p:strVal val="#ppt_x"/>
                                          </p:val>
                                        </p:tav>
                                      </p:tavLst>
                                    </p:anim>
                                    <p:anim calcmode="lin" valueType="num">
                                      <p:cBhvr>
                                        <p:cTn id="33" dur="900" decel="100000" fill="hold"/>
                                        <p:tgtEl>
                                          <p:spTgt spid="5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par>
                                <p:cTn id="35" presetID="10" presetClass="entr" presetSubtype="0" fill="hold" grpId="0" nodeType="withEffect">
                                  <p:stCondLst>
                                    <p:cond delay="250"/>
                                  </p:stCondLst>
                                  <p:childTnLst>
                                    <p:set>
                                      <p:cBhvr>
                                        <p:cTn id="36" dur="1" fill="hold">
                                          <p:stCondLst>
                                            <p:cond delay="0"/>
                                          </p:stCondLst>
                                        </p:cTn>
                                        <p:tgtEl>
                                          <p:spTgt spid="71"/>
                                        </p:tgtEl>
                                        <p:attrNameLst>
                                          <p:attrName>style.visibility</p:attrName>
                                        </p:attrNameLst>
                                      </p:cBhvr>
                                      <p:to>
                                        <p:strVal val="visible"/>
                                      </p:to>
                                    </p:set>
                                    <p:animEffect>
                                      <p:cBhvr>
                                        <p:cTn id="37" dur="500"/>
                                        <p:tgtEl>
                                          <p:spTgt spid="71"/>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70"/>
                                        </p:tgtEl>
                                        <p:attrNameLst>
                                          <p:attrName>style.visibility</p:attrName>
                                        </p:attrNameLst>
                                      </p:cBhvr>
                                      <p:to>
                                        <p:strVal val="visible"/>
                                      </p:to>
                                    </p:set>
                                    <p:animEffect>
                                      <p:cBhvr>
                                        <p:cTn id="40" dur="500"/>
                                        <p:tgtEl>
                                          <p:spTgt spid="70"/>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69"/>
                                        </p:tgtEl>
                                        <p:attrNameLst>
                                          <p:attrName>style.visibility</p:attrName>
                                        </p:attrNameLst>
                                      </p:cBhvr>
                                      <p:to>
                                        <p:strVal val="visible"/>
                                      </p:to>
                                    </p:set>
                                    <p:animEffect>
                                      <p:cBhvr>
                                        <p:cTn id="43" dur="500"/>
                                        <p:tgtEl>
                                          <p:spTgt spid="69"/>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68"/>
                                        </p:tgtEl>
                                        <p:attrNameLst>
                                          <p:attrName>style.visibility</p:attrName>
                                        </p:attrNameLst>
                                      </p:cBhvr>
                                      <p:to>
                                        <p:strVal val="visible"/>
                                      </p:to>
                                    </p:set>
                                    <p:animEffect>
                                      <p:cBhvr>
                                        <p:cTn id="46" dur="500"/>
                                        <p:tgtEl>
                                          <p:spTgt spid="68"/>
                                        </p:tgtEl>
                                      </p:cBhvr>
                                    </p:animEffect>
                                  </p:childTnLst>
                                </p:cTn>
                              </p:par>
                              <p:par>
                                <p:cTn id="47" presetID="10" presetClass="entr" presetSubtype="0" fill="hold" grpId="0" nodeType="withEffect">
                                  <p:stCondLst>
                                    <p:cond delay="1250"/>
                                  </p:stCondLst>
                                  <p:childTnLst>
                                    <p:set>
                                      <p:cBhvr>
                                        <p:cTn id="48" dur="1" fill="hold">
                                          <p:stCondLst>
                                            <p:cond delay="0"/>
                                          </p:stCondLst>
                                        </p:cTn>
                                        <p:tgtEl>
                                          <p:spTgt spid="77"/>
                                        </p:tgtEl>
                                        <p:attrNameLst>
                                          <p:attrName>style.visibility</p:attrName>
                                        </p:attrNameLst>
                                      </p:cBhvr>
                                      <p:to>
                                        <p:strVal val="visible"/>
                                      </p:to>
                                    </p:set>
                                    <p:animEffect>
                                      <p:cBhvr>
                                        <p:cTn id="49" dur="500"/>
                                        <p:tgtEl>
                                          <p:spTgt spid="77"/>
                                        </p:tgtEl>
                                      </p:cBhvr>
                                    </p:animEffect>
                                  </p:childTnLst>
                                </p:cTn>
                              </p:par>
                            </p:childTnLst>
                          </p:cTn>
                        </p:par>
                        <p:par>
                          <p:cTn id="50" fill="hold">
                            <p:stCondLst>
                              <p:cond delay="2000"/>
                            </p:stCondLst>
                            <p:childTnLst>
                              <p:par>
                                <p:cTn id="51" presetID="22" presetClass="entr" presetSubtype="4" fill="hold" grpId="0" nodeType="afterEffect">
                                  <p:stCondLst>
                                    <p:cond delay="0"/>
                                  </p:stCondLst>
                                  <p:childTnLst>
                                    <p:set>
                                      <p:cBhvr>
                                        <p:cTn id="52" dur="1" fill="hold">
                                          <p:stCondLst>
                                            <p:cond delay="0"/>
                                          </p:stCondLst>
                                        </p:cTn>
                                        <p:tgtEl>
                                          <p:spTgt spid="59"/>
                                        </p:tgtEl>
                                        <p:attrNameLst>
                                          <p:attrName>style.visibility</p:attrName>
                                        </p:attrNameLst>
                                      </p:cBhvr>
                                      <p:to>
                                        <p:strVal val="visible"/>
                                      </p:to>
                                    </p:set>
                                    <p:animEffect>
                                      <p:cBhvr>
                                        <p:cTn id="53" dur="500"/>
                                        <p:tgtEl>
                                          <p:spTgt spid="59"/>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p:cBhvr>
                                        <p:cTn id="56" dur="500"/>
                                        <p:tgtEl>
                                          <p:spTgt spid="6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p:cBhvr>
                                        <p:cTn id="59" dur="500"/>
                                        <p:tgtEl>
                                          <p:spTgt spid="63"/>
                                        </p:tgtEl>
                                      </p:cBhvr>
                                    </p:animEffect>
                                  </p:childTnLst>
                                </p:cTn>
                              </p:par>
                            </p:childTnLst>
                          </p:cTn>
                        </p:par>
                        <p:par>
                          <p:cTn id="60" fill="hold">
                            <p:stCondLst>
                              <p:cond delay="2500"/>
                            </p:stCondLst>
                            <p:childTnLst>
                              <p:par>
                                <p:cTn id="61" presetID="22" presetClass="entr" presetSubtype="1" fill="hold" grpId="0" nodeType="afterEffect">
                                  <p:stCondLst>
                                    <p:cond delay="0"/>
                                  </p:stCondLst>
                                  <p:childTnLst>
                                    <p:set>
                                      <p:cBhvr>
                                        <p:cTn id="62" dur="1" fill="hold">
                                          <p:stCondLst>
                                            <p:cond delay="0"/>
                                          </p:stCondLst>
                                        </p:cTn>
                                        <p:tgtEl>
                                          <p:spTgt spid="65"/>
                                        </p:tgtEl>
                                        <p:attrNameLst>
                                          <p:attrName>style.visibility</p:attrName>
                                        </p:attrNameLst>
                                      </p:cBhvr>
                                      <p:to>
                                        <p:strVal val="visible"/>
                                      </p:to>
                                    </p:set>
                                    <p:animEffect>
                                      <p:cBhvr>
                                        <p:cTn id="63" dur="500"/>
                                        <p:tgtEl>
                                          <p:spTgt spid="65"/>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p:cBhvr>
                                        <p:cTn id="66" dur="500"/>
                                        <p:tgtEl>
                                          <p:spTgt spid="67"/>
                                        </p:tgtEl>
                                      </p:cBhvr>
                                    </p:animEffect>
                                  </p:childTnLst>
                                </p:cTn>
                              </p:par>
                            </p:childTnLst>
                          </p:cTn>
                        </p:par>
                        <p:par>
                          <p:cTn id="67" fill="hold">
                            <p:stCondLst>
                              <p:cond delay="3000"/>
                            </p:stCondLst>
                            <p:childTnLst>
                              <p:par>
                                <p:cTn id="68" presetID="18" presetClass="entr" presetSubtype="3" fill="hold" grpId="0" nodeType="afterEffect">
                                  <p:stCondLst>
                                    <p:cond delay="0"/>
                                  </p:stCondLst>
                                  <p:childTnLst>
                                    <p:set>
                                      <p:cBhvr>
                                        <p:cTn id="69" dur="1" fill="hold">
                                          <p:stCondLst>
                                            <p:cond delay="0"/>
                                          </p:stCondLst>
                                        </p:cTn>
                                        <p:tgtEl>
                                          <p:spTgt spid="58"/>
                                        </p:tgtEl>
                                        <p:attrNameLst>
                                          <p:attrName>style.visibility</p:attrName>
                                        </p:attrNameLst>
                                      </p:cBhvr>
                                      <p:to>
                                        <p:strVal val="visible"/>
                                      </p:to>
                                    </p:set>
                                    <p:animEffect>
                                      <p:cBhvr>
                                        <p:cTn id="70" dur="500"/>
                                        <p:tgtEl>
                                          <p:spTgt spid="58"/>
                                        </p:tgtEl>
                                      </p:cBhvr>
                                    </p:animEffect>
                                  </p:childTnLst>
                                </p:cTn>
                              </p:par>
                              <p:par>
                                <p:cTn id="71" presetID="18" presetClass="entr" presetSubtype="3"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animEffect>
                                      <p:cBhvr>
                                        <p:cTn id="73" dur="500"/>
                                        <p:tgtEl>
                                          <p:spTgt spid="60"/>
                                        </p:tgtEl>
                                      </p:cBhvr>
                                    </p:animEffect>
                                  </p:childTnLst>
                                </p:cTn>
                              </p:par>
                              <p:par>
                                <p:cTn id="74" presetID="18" presetClass="entr" presetSubtype="3"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p:cBhvr>
                                        <p:cTn id="76" dur="500"/>
                                        <p:tgtEl>
                                          <p:spTgt spid="62"/>
                                        </p:tgtEl>
                                      </p:cBhvr>
                                    </p:animEffect>
                                  </p:childTnLst>
                                </p:cTn>
                              </p:par>
                            </p:childTnLst>
                          </p:cTn>
                        </p:par>
                        <p:par>
                          <p:cTn id="77" fill="hold">
                            <p:stCondLst>
                              <p:cond delay="3500"/>
                            </p:stCondLst>
                            <p:childTnLst>
                              <p:par>
                                <p:cTn id="78" presetID="18" presetClass="entr" presetSubtype="9" fill="hold" grpId="0" nodeType="afterEffect">
                                  <p:stCondLst>
                                    <p:cond delay="0"/>
                                  </p:stCondLst>
                                  <p:childTnLst>
                                    <p:set>
                                      <p:cBhvr>
                                        <p:cTn id="79" dur="1" fill="hold">
                                          <p:stCondLst>
                                            <p:cond delay="0"/>
                                          </p:stCondLst>
                                        </p:cTn>
                                        <p:tgtEl>
                                          <p:spTgt spid="64"/>
                                        </p:tgtEl>
                                        <p:attrNameLst>
                                          <p:attrName>style.visibility</p:attrName>
                                        </p:attrNameLst>
                                      </p:cBhvr>
                                      <p:to>
                                        <p:strVal val="visible"/>
                                      </p:to>
                                    </p:set>
                                    <p:animEffect>
                                      <p:cBhvr>
                                        <p:cTn id="80" dur="500"/>
                                        <p:tgtEl>
                                          <p:spTgt spid="64"/>
                                        </p:tgtEl>
                                      </p:cBhvr>
                                    </p:animEffect>
                                  </p:childTnLst>
                                </p:cTn>
                              </p:par>
                              <p:par>
                                <p:cTn id="81" presetID="18" presetClass="entr" presetSubtype="9"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animEffect>
                                      <p:cBhvr>
                                        <p:cTn id="8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utoUpdateAnimBg="0"/>
      <p:bldP spid="59" grpId="0" animBg="1"/>
      <p:bldP spid="60" grpId="0" bldLvl="0" autoUpdateAnimBg="0"/>
      <p:bldP spid="61" grpId="0" animBg="1"/>
      <p:bldP spid="62" grpId="0" bldLvl="0" autoUpdateAnimBg="0"/>
      <p:bldP spid="63" grpId="0" animBg="1"/>
      <p:bldP spid="64" grpId="0" bldLvl="0" autoUpdateAnimBg="0"/>
      <p:bldP spid="65" grpId="0" animBg="1"/>
      <p:bldP spid="66" grpId="0" bldLvl="0" autoUpdateAnimBg="0"/>
      <p:bldP spid="67" grpId="0" animBg="1"/>
      <p:bldP spid="68" grpId="0" animBg="1"/>
      <p:bldP spid="69" grpId="0" animBg="1"/>
      <p:bldP spid="70" grpId="0" animBg="1"/>
      <p:bldP spid="71" grpId="0" animBg="1"/>
      <p:bldP spid="7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1</a:t>
            </a:r>
            <a:r>
              <a:rPr lang="zh-CN" altLang="en-US" sz="3200" dirty="0">
                <a:latin typeface="楷体" panose="02010609060101010101" pitchFamily="49" charset="-122"/>
                <a:ea typeface="楷体" panose="02010609060101010101" pitchFamily="49" charset="-122"/>
                <a:cs typeface="Arial" panose="020B0604020202020204" pitchFamily="34" charset="0"/>
              </a:rPr>
              <a:t>）压力</a:t>
            </a:r>
          </a:p>
        </p:txBody>
      </p:sp>
      <p:sp>
        <p:nvSpPr>
          <p:cNvPr id="9" name="对角圆角矩形 8"/>
          <p:cNvSpPr/>
          <p:nvPr/>
        </p:nvSpPr>
        <p:spPr>
          <a:xfrm>
            <a:off x="595908" y="4293096"/>
            <a:ext cx="8064896" cy="2232248"/>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ctr" anchorCtr="0"/>
          <a:lstStyle/>
          <a:p>
            <a:pPr>
              <a:spcBef>
                <a:spcPts val="600"/>
              </a:spcBef>
              <a:buClr>
                <a:srgbClr val="002060"/>
              </a:buClr>
            </a:pPr>
            <a:r>
              <a:rPr lang="zh-CN" altLang="en-US" sz="2800" dirty="0">
                <a:solidFill>
                  <a:schemeClr val="tx1"/>
                </a:solidFill>
                <a:latin typeface="楷体" panose="02010609060101010101" pitchFamily="49" charset="-122"/>
                <a:ea typeface="楷体" panose="02010609060101010101" pitchFamily="49" charset="-122"/>
              </a:rPr>
              <a:t>气相反应，</a:t>
            </a:r>
            <a:r>
              <a:rPr lang="en-US" altLang="zh-CN" sz="2800" dirty="0">
                <a:solidFill>
                  <a:schemeClr val="tx1"/>
                </a:solidFill>
                <a:latin typeface="楷体" panose="02010609060101010101" pitchFamily="49" charset="-122"/>
                <a:ea typeface="楷体" panose="02010609060101010101" pitchFamily="49" charset="-122"/>
              </a:rPr>
              <a:t>P</a:t>
            </a:r>
            <a:r>
              <a:rPr lang="zh-CN" altLang="en-US" sz="2800" dirty="0">
                <a:solidFill>
                  <a:schemeClr val="tx1"/>
                </a:solidFill>
                <a:latin typeface="楷体" panose="02010609060101010101" pitchFamily="49" charset="-122"/>
                <a:ea typeface="楷体" panose="02010609060101010101" pitchFamily="49" charset="-122"/>
              </a:rPr>
              <a:t>↑，分子间碰撞↑，反应↑，产率和</a:t>
            </a:r>
            <a:r>
              <a:rPr lang="en-US" altLang="zh-CN" sz="2800" dirty="0">
                <a:solidFill>
                  <a:schemeClr val="tx1"/>
                </a:solidFill>
                <a:latin typeface="楷体" panose="02010609060101010101" pitchFamily="49" charset="-122"/>
                <a:ea typeface="楷体" panose="02010609060101010101" pitchFamily="49" charset="-122"/>
              </a:rPr>
              <a:t>Mw</a:t>
            </a:r>
            <a:r>
              <a:rPr lang="zh-CN" altLang="en-US" sz="2800" dirty="0">
                <a:solidFill>
                  <a:schemeClr val="tx1"/>
                </a:solidFill>
                <a:latin typeface="楷体" panose="02010609060101010101" pitchFamily="49" charset="-122"/>
                <a:ea typeface="楷体" panose="02010609060101010101" pitchFamily="49" charset="-122"/>
              </a:rPr>
              <a:t>↑，支链度↓</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en-US" altLang="zh-CN" sz="2800" dirty="0">
                <a:solidFill>
                  <a:schemeClr val="tx1"/>
                </a:solidFill>
                <a:latin typeface="楷体" panose="02010609060101010101" pitchFamily="49" charset="-122"/>
                <a:ea typeface="楷体" panose="02010609060101010101" pitchFamily="49" charset="-122"/>
              </a:rPr>
              <a:t>P</a:t>
            </a:r>
            <a:r>
              <a:rPr lang="zh-CN" altLang="en-US" sz="2800" dirty="0">
                <a:solidFill>
                  <a:schemeClr val="tx1"/>
                </a:solidFill>
                <a:latin typeface="楷体" panose="02010609060101010101" pitchFamily="49" charset="-122"/>
                <a:ea typeface="楷体" panose="02010609060101010101" pitchFamily="49" charset="-122"/>
              </a:rPr>
              <a:t>↑，反应物浓度↑，链增长和转移↑，链终止无显著影响，产品密度↑</a:t>
            </a:r>
            <a:endParaRPr lang="en-US" altLang="zh-CN" sz="2800"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dirty="0">
                <a:solidFill>
                  <a:srgbClr val="0000FF"/>
                </a:solidFill>
                <a:latin typeface="楷体" panose="02010609060101010101" pitchFamily="49" charset="-122"/>
                <a:ea typeface="楷体" panose="02010609060101010101" pitchFamily="49" charset="-122"/>
              </a:rPr>
              <a:t>压力每增加</a:t>
            </a:r>
            <a:r>
              <a:rPr lang="en-US" altLang="zh-CN" sz="2800" dirty="0">
                <a:solidFill>
                  <a:srgbClr val="0000FF"/>
                </a:solidFill>
                <a:latin typeface="楷体" panose="02010609060101010101" pitchFamily="49" charset="-122"/>
                <a:ea typeface="楷体" panose="02010609060101010101" pitchFamily="49" charset="-122"/>
              </a:rPr>
              <a:t>10MPa</a:t>
            </a:r>
            <a:r>
              <a:rPr lang="zh-CN" altLang="en-US" sz="2800" dirty="0">
                <a:solidFill>
                  <a:srgbClr val="0000FF"/>
                </a:solidFill>
                <a:latin typeface="楷体" panose="02010609060101010101" pitchFamily="49" charset="-122"/>
                <a:ea typeface="楷体" panose="02010609060101010101" pitchFamily="49" charset="-122"/>
              </a:rPr>
              <a:t>，相对密度增加</a:t>
            </a:r>
            <a:r>
              <a:rPr lang="en-US" altLang="zh-CN" sz="2800" dirty="0">
                <a:solidFill>
                  <a:srgbClr val="0000FF"/>
                </a:solidFill>
                <a:latin typeface="楷体" panose="02010609060101010101" pitchFamily="49" charset="-122"/>
                <a:ea typeface="楷体" panose="02010609060101010101" pitchFamily="49" charset="-122"/>
              </a:rPr>
              <a:t>0.007</a:t>
            </a:r>
            <a:endParaRPr lang="zh-CN" altLang="en-US" sz="2800" dirty="0">
              <a:solidFill>
                <a:srgbClr val="0000FF"/>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052736"/>
            <a:ext cx="3303111" cy="252028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8687" y="1062846"/>
            <a:ext cx="3346164" cy="2510170"/>
          </a:xfrm>
          <a:prstGeom prst="rect">
            <a:avLst/>
          </a:prstGeom>
        </p:spPr>
      </p:pic>
      <p:sp>
        <p:nvSpPr>
          <p:cNvPr id="4" name="文本框 3"/>
          <p:cNvSpPr txBox="1"/>
          <p:nvPr/>
        </p:nvSpPr>
        <p:spPr>
          <a:xfrm>
            <a:off x="1045219" y="3667090"/>
            <a:ext cx="3570208"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压力对产物支链度的影响</a:t>
            </a:r>
          </a:p>
        </p:txBody>
      </p:sp>
      <p:sp>
        <p:nvSpPr>
          <p:cNvPr id="11" name="文本框 10"/>
          <p:cNvSpPr txBox="1"/>
          <p:nvPr/>
        </p:nvSpPr>
        <p:spPr>
          <a:xfrm>
            <a:off x="4628356" y="3664172"/>
            <a:ext cx="3570208"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压力对产物分子量的影响</a:t>
            </a:r>
          </a:p>
        </p:txBody>
      </p:sp>
    </p:spTree>
    <p:extLst>
      <p:ext uri="{BB962C8B-B14F-4D97-AF65-F5344CB8AC3E}">
        <p14:creationId xmlns:p14="http://schemas.microsoft.com/office/powerpoint/2010/main" val="420559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wipe(down)">
                                      <p:cBhvr>
                                        <p:cTn id="14" dur="500"/>
                                        <p:tgtEl>
                                          <p:spTgt spid="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wheel(1)">
                                      <p:cBhvr>
                                        <p:cTn id="19"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2</a:t>
            </a:r>
            <a:r>
              <a:rPr lang="zh-CN" altLang="en-US" sz="3200" dirty="0">
                <a:latin typeface="楷体" panose="02010609060101010101" pitchFamily="49" charset="-122"/>
                <a:ea typeface="楷体" panose="02010609060101010101" pitchFamily="49" charset="-122"/>
                <a:cs typeface="Arial" panose="020B0604020202020204" pitchFamily="34" charset="0"/>
              </a:rPr>
              <a:t>）温度</a:t>
            </a:r>
          </a:p>
        </p:txBody>
      </p:sp>
      <p:sp>
        <p:nvSpPr>
          <p:cNvPr id="9" name="对角圆角矩形 8"/>
          <p:cNvSpPr/>
          <p:nvPr/>
        </p:nvSpPr>
        <p:spPr>
          <a:xfrm>
            <a:off x="323528" y="1268760"/>
            <a:ext cx="8064896" cy="4968552"/>
          </a:xfrm>
          <a:prstGeom prst="round2DiagRect">
            <a:avLst>
              <a:gd name="adj1" fmla="val 26267"/>
              <a:gd name="adj2" fmla="val 0"/>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18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根据表</a:t>
            </a:r>
            <a:r>
              <a:rPr lang="en-US" altLang="zh-CN" sz="3200" dirty="0">
                <a:solidFill>
                  <a:schemeClr val="tx1"/>
                </a:solidFill>
                <a:latin typeface="楷体" panose="02010609060101010101" pitchFamily="49" charset="-122"/>
                <a:ea typeface="楷体" panose="02010609060101010101" pitchFamily="49" charset="-122"/>
              </a:rPr>
              <a:t>3-4</a:t>
            </a:r>
            <a:r>
              <a:rPr lang="zh-CN" altLang="en-US" sz="3200" dirty="0">
                <a:solidFill>
                  <a:schemeClr val="tx1"/>
                </a:solidFill>
                <a:latin typeface="楷体" panose="02010609060101010101" pitchFamily="49" charset="-122"/>
                <a:ea typeface="楷体" panose="02010609060101010101" pitchFamily="49" charset="-122"/>
              </a:rPr>
              <a:t>，说明温度和</a:t>
            </a:r>
            <a:endParaRPr lang="en-US" altLang="zh-CN" sz="3200" dirty="0">
              <a:solidFill>
                <a:schemeClr val="tx1"/>
              </a:solidFill>
              <a:latin typeface="楷体" panose="02010609060101010101" pitchFamily="49" charset="-122"/>
              <a:ea typeface="楷体" panose="02010609060101010101" pitchFamily="49" charset="-122"/>
            </a:endParaRPr>
          </a:p>
          <a:p>
            <a:pPr>
              <a:spcBef>
                <a:spcPts val="600"/>
              </a:spcBef>
              <a:spcAft>
                <a:spcPts val="1800"/>
              </a:spcAft>
              <a:buClr>
                <a:srgbClr val="002060"/>
              </a:buClr>
            </a:pPr>
            <a:r>
              <a:rPr lang="zh-CN" altLang="en-US" sz="3200" dirty="0">
                <a:solidFill>
                  <a:schemeClr val="tx1"/>
                </a:solidFill>
                <a:latin typeface="楷体" panose="02010609060101010101" pitchFamily="49" charset="-122"/>
                <a:ea typeface="楷体" panose="02010609060101010101" pitchFamily="49" charset="-122"/>
              </a:rPr>
              <a:t>压力如何影响不饱和基团？</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8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根据表</a:t>
            </a:r>
            <a:r>
              <a:rPr lang="en-US" altLang="zh-CN" sz="3200" dirty="0">
                <a:solidFill>
                  <a:schemeClr val="tx1"/>
                </a:solidFill>
                <a:latin typeface="楷体" panose="02010609060101010101" pitchFamily="49" charset="-122"/>
                <a:ea typeface="楷体" panose="02010609060101010101" pitchFamily="49" charset="-122"/>
              </a:rPr>
              <a:t>3-5</a:t>
            </a:r>
            <a:r>
              <a:rPr lang="zh-CN" altLang="en-US" sz="3200" dirty="0">
                <a:solidFill>
                  <a:schemeClr val="tx1"/>
                </a:solidFill>
                <a:latin typeface="楷体" panose="02010609060101010101" pitchFamily="49" charset="-122"/>
                <a:ea typeface="楷体" panose="02010609060101010101" pitchFamily="49" charset="-122"/>
              </a:rPr>
              <a:t>，说明温度、停留时间对转化率、分子量是如何影响的？</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18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根据图</a:t>
            </a:r>
            <a:r>
              <a:rPr lang="en-US" altLang="zh-CN" sz="3200" dirty="0">
                <a:solidFill>
                  <a:schemeClr val="tx1"/>
                </a:solidFill>
                <a:latin typeface="楷体" panose="02010609060101010101" pitchFamily="49" charset="-122"/>
                <a:ea typeface="楷体" panose="02010609060101010101" pitchFamily="49" charset="-122"/>
              </a:rPr>
              <a:t>3-5</a:t>
            </a:r>
            <a:r>
              <a:rPr lang="zh-CN" altLang="en-US" sz="3200" dirty="0">
                <a:solidFill>
                  <a:schemeClr val="tx1"/>
                </a:solidFill>
                <a:latin typeface="楷体" panose="02010609060101010101" pitchFamily="49" charset="-122"/>
                <a:ea typeface="楷体" panose="02010609060101010101" pitchFamily="49" charset="-122"/>
              </a:rPr>
              <a:t>，</a:t>
            </a:r>
            <a:r>
              <a:rPr lang="zh-CN" altLang="en-US" sz="3200" dirty="0">
                <a:solidFill>
                  <a:srgbClr val="FF0000"/>
                </a:solidFill>
                <a:latin typeface="楷体" panose="02010609060101010101" pitchFamily="49" charset="-122"/>
                <a:ea typeface="楷体" panose="02010609060101010101" pitchFamily="49" charset="-122"/>
              </a:rPr>
              <a:t>温度升高将使聚合物的分子量相应降低，聚乙烯分子链中的支链度升高，使产品的密度降低</a:t>
            </a:r>
            <a:r>
              <a:rPr lang="zh-CN" altLang="en-US" sz="3200" dirty="0">
                <a:solidFill>
                  <a:schemeClr val="tx1"/>
                </a:solidFill>
                <a:latin typeface="楷体" panose="02010609060101010101" pitchFamily="49" charset="-122"/>
                <a:ea typeface="楷体" panose="02010609060101010101" pitchFamily="49" charset="-122"/>
              </a:rPr>
              <a:t>。</a:t>
            </a:r>
          </a:p>
        </p:txBody>
      </p:sp>
      <p:pic>
        <p:nvPicPr>
          <p:cNvPr id="10" name="图片 9">
            <a:extLst>
              <a:ext uri="{FF2B5EF4-FFF2-40B4-BE49-F238E27FC236}">
                <a16:creationId xmlns:a16="http://schemas.microsoft.com/office/drawing/2014/main" id="{41FCA3AF-F6A9-4121-8FC7-6243791A7A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120" y="764927"/>
            <a:ext cx="3303111" cy="2520280"/>
          </a:xfrm>
          <a:prstGeom prst="rect">
            <a:avLst/>
          </a:prstGeom>
        </p:spPr>
      </p:pic>
    </p:spTree>
    <p:extLst>
      <p:ext uri="{BB962C8B-B14F-4D97-AF65-F5344CB8AC3E}">
        <p14:creationId xmlns:p14="http://schemas.microsoft.com/office/powerpoint/2010/main" val="4289017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3</a:t>
            </a:r>
            <a:r>
              <a:rPr lang="zh-CN" altLang="en-US" sz="3200" dirty="0">
                <a:latin typeface="楷体" panose="02010609060101010101" pitchFamily="49" charset="-122"/>
                <a:ea typeface="楷体" panose="02010609060101010101" pitchFamily="49" charset="-122"/>
                <a:cs typeface="Arial" panose="020B0604020202020204" pitchFamily="34" charset="0"/>
              </a:rPr>
              <a:t>）引发剂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氧引发剂用量不易控制，多用过氧化物</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chemeClr val="accent6">
                  <a:lumMod val="75000"/>
                </a:schemeClr>
              </a:buClr>
              <a:buFont typeface="Wingdings" panose="05000000000000000000" pitchFamily="2" charset="2"/>
              <a:buChar char="Ø"/>
            </a:pPr>
            <a:r>
              <a:rPr lang="zh-CN" altLang="en-US" sz="3200" dirty="0">
                <a:solidFill>
                  <a:schemeClr val="tx1"/>
                </a:solidFill>
                <a:latin typeface="楷体" panose="02010609060101010101" pitchFamily="49" charset="-122"/>
                <a:ea typeface="楷体" panose="02010609060101010101" pitchFamily="49" charset="-122"/>
              </a:rPr>
              <a:t>对于</a:t>
            </a:r>
            <a:r>
              <a:rPr lang="zh-CN" altLang="en-US" sz="3200" dirty="0">
                <a:solidFill>
                  <a:srgbClr val="0000FF"/>
                </a:solidFill>
                <a:latin typeface="楷体" panose="02010609060101010101" pitchFamily="49" charset="-122"/>
                <a:ea typeface="楷体" panose="02010609060101010101" pitchFamily="49" charset="-122"/>
              </a:rPr>
              <a:t>管式</a:t>
            </a:r>
            <a:r>
              <a:rPr lang="zh-CN" altLang="en-US" sz="3200" dirty="0">
                <a:solidFill>
                  <a:schemeClr val="tx1"/>
                </a:solidFill>
                <a:latin typeface="楷体" panose="02010609060101010101" pitchFamily="49" charset="-122"/>
                <a:ea typeface="楷体" panose="02010609060101010101" pitchFamily="49" charset="-122"/>
              </a:rPr>
              <a:t>，引发剂可以按区加入，低温区用高活性，高温区用低活性</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chemeClr val="accent6">
                  <a:lumMod val="75000"/>
                </a:schemeClr>
              </a:buClr>
              <a:buFont typeface="Wingdings" panose="05000000000000000000" pitchFamily="2" charset="2"/>
              <a:buChar char="Ø"/>
            </a:pPr>
            <a:r>
              <a:rPr lang="zh-CN" altLang="en-US" sz="3200" dirty="0">
                <a:solidFill>
                  <a:schemeClr val="tx1"/>
                </a:solidFill>
                <a:latin typeface="楷体" panose="02010609060101010101" pitchFamily="49" charset="-122"/>
                <a:ea typeface="楷体" panose="02010609060101010101" pitchFamily="49" charset="-122"/>
              </a:rPr>
              <a:t>对于</a:t>
            </a:r>
            <a:r>
              <a:rPr lang="zh-CN" altLang="en-US" sz="3200" dirty="0">
                <a:solidFill>
                  <a:srgbClr val="0000FF"/>
                </a:solidFill>
                <a:latin typeface="楷体" panose="02010609060101010101" pitchFamily="49" charset="-122"/>
                <a:ea typeface="楷体" panose="02010609060101010101" pitchFamily="49" charset="-122"/>
              </a:rPr>
              <a:t>釜式</a:t>
            </a:r>
            <a:r>
              <a:rPr lang="zh-CN" altLang="en-US" sz="3200" dirty="0">
                <a:solidFill>
                  <a:schemeClr val="tx1"/>
                </a:solidFill>
                <a:latin typeface="楷体" panose="02010609060101010101" pitchFamily="49" charset="-122"/>
                <a:ea typeface="楷体" panose="02010609060101010101" pitchFamily="49" charset="-122"/>
              </a:rPr>
              <a:t>，液体可直接加，固体需配成溶液</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生产上，引发剂用量为聚合物质量的万分之一。</a:t>
            </a:r>
          </a:p>
        </p:txBody>
      </p:sp>
    </p:spTree>
    <p:extLst>
      <p:ext uri="{BB962C8B-B14F-4D97-AF65-F5344CB8AC3E}">
        <p14:creationId xmlns:p14="http://schemas.microsoft.com/office/powerpoint/2010/main" val="4023078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4</a:t>
            </a:r>
            <a:r>
              <a:rPr lang="zh-CN" altLang="en-US" sz="3200" dirty="0">
                <a:latin typeface="楷体" panose="02010609060101010101" pitchFamily="49" charset="-122"/>
                <a:ea typeface="楷体" panose="02010609060101010101" pitchFamily="49" charset="-122"/>
                <a:cs typeface="Arial" panose="020B0604020202020204" pitchFamily="34" charset="0"/>
              </a:rPr>
              <a:t>）链转移剂</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常用的链转移剂有丙烷、氢、丙烯等</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丙烷是较好的调节剂，若反应温度＞</a:t>
            </a:r>
            <a:r>
              <a:rPr lang="en-US" altLang="zh-CN" sz="3200" dirty="0">
                <a:solidFill>
                  <a:schemeClr val="tx1"/>
                </a:solidFill>
                <a:latin typeface="楷体" panose="02010609060101010101" pitchFamily="49" charset="-122"/>
                <a:ea typeface="楷体" panose="02010609060101010101" pitchFamily="49" charset="-122"/>
              </a:rPr>
              <a:t>150℃</a:t>
            </a:r>
            <a:r>
              <a:rPr lang="zh-CN" altLang="en-US" sz="3200" dirty="0">
                <a:solidFill>
                  <a:schemeClr val="tx1"/>
                </a:solidFill>
                <a:latin typeface="楷体" panose="02010609060101010101" pitchFamily="49" charset="-122"/>
                <a:ea typeface="楷体" panose="02010609060101010101" pitchFamily="49" charset="-122"/>
              </a:rPr>
              <a:t>，它能平稳地控制聚合物的分子量。</a:t>
            </a:r>
          </a:p>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氢的链转移能力较强，反应温度高于</a:t>
            </a:r>
            <a:r>
              <a:rPr lang="en-US" altLang="zh-CN" sz="3200" dirty="0">
                <a:solidFill>
                  <a:schemeClr val="tx1"/>
                </a:solidFill>
                <a:latin typeface="楷体" panose="02010609060101010101" pitchFamily="49" charset="-122"/>
                <a:ea typeface="楷体" panose="02010609060101010101" pitchFamily="49" charset="-122"/>
              </a:rPr>
              <a:t>170℃</a:t>
            </a:r>
            <a:r>
              <a:rPr lang="zh-CN" altLang="en-US" sz="3200" dirty="0">
                <a:solidFill>
                  <a:schemeClr val="tx1"/>
                </a:solidFill>
                <a:latin typeface="楷体" panose="02010609060101010101" pitchFamily="49" charset="-122"/>
                <a:ea typeface="楷体" panose="02010609060101010101" pitchFamily="49" charset="-122"/>
              </a:rPr>
              <a:t>，反应很不稳定。</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丙烯会参与聚合，影响分子链结构</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丙醛会在端基引入羰基</a:t>
            </a:r>
          </a:p>
          <a:p>
            <a:pPr marL="457200" indent="-457200">
              <a:spcBef>
                <a:spcPts val="1800"/>
              </a:spcBef>
              <a:buClr>
                <a:srgbClr val="002060"/>
              </a:buClr>
              <a:buFont typeface="Wingdings" panose="05000000000000000000" pitchFamily="2" charset="2"/>
              <a:buChar char="u"/>
            </a:pPr>
            <a:endParaRPr lang="zh-CN" altLang="en-US" sz="32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10831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a:latin typeface="楷体" panose="02010609060101010101" pitchFamily="49" charset="-122"/>
                <a:ea typeface="楷体" panose="02010609060101010101" pitchFamily="49" charset="-122"/>
                <a:cs typeface="Arial" panose="020B0604020202020204" pitchFamily="34" charset="0"/>
              </a:rPr>
              <a:t>（</a:t>
            </a:r>
            <a:r>
              <a:rPr lang="en-US" altLang="zh-CN" sz="3200" dirty="0">
                <a:latin typeface="楷体" panose="02010609060101010101" pitchFamily="49" charset="-122"/>
                <a:ea typeface="楷体" panose="02010609060101010101" pitchFamily="49" charset="-122"/>
                <a:cs typeface="Arial" panose="020B0604020202020204" pitchFamily="34" charset="0"/>
              </a:rPr>
              <a:t>5</a:t>
            </a:r>
            <a:r>
              <a:rPr lang="zh-CN" altLang="en-US" sz="3200" dirty="0">
                <a:latin typeface="楷体" panose="02010609060101010101" pitchFamily="49" charset="-122"/>
                <a:ea typeface="楷体" panose="02010609060101010101" pitchFamily="49" charset="-122"/>
                <a:cs typeface="Arial" panose="020B0604020202020204" pitchFamily="34" charset="0"/>
              </a:rPr>
              <a:t>）纯度</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spcAft>
                <a:spcPts val="18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乙烯单体中杂质越多，会造成聚合物分子量降低，且会影响产品各种性能，工业上，对乙烯的纯度要求</a:t>
            </a:r>
            <a:r>
              <a:rPr lang="zh-CN" altLang="en-US" sz="3200" dirty="0">
                <a:solidFill>
                  <a:srgbClr val="0000FF"/>
                </a:solidFill>
                <a:latin typeface="楷体" panose="02010609060101010101" pitchFamily="49" charset="-122"/>
                <a:ea typeface="楷体" panose="02010609060101010101" pitchFamily="49" charset="-122"/>
              </a:rPr>
              <a:t>超过</a:t>
            </a:r>
            <a:r>
              <a:rPr lang="en-US" altLang="zh-CN" sz="3200" dirty="0">
                <a:solidFill>
                  <a:srgbClr val="0000FF"/>
                </a:solidFill>
                <a:latin typeface="楷体" panose="02010609060101010101" pitchFamily="49" charset="-122"/>
                <a:ea typeface="楷体" panose="02010609060101010101" pitchFamily="49" charset="-122"/>
              </a:rPr>
              <a:t>99.95</a:t>
            </a:r>
            <a:r>
              <a:rPr lang="zh-CN" altLang="en-US" sz="3200" dirty="0">
                <a:solidFill>
                  <a:srgbClr val="0000FF"/>
                </a:solidFill>
                <a:latin typeface="楷体" panose="02010609060101010101" pitchFamily="49" charset="-122"/>
                <a:ea typeface="楷体" panose="02010609060101010101" pitchFamily="49" charset="-122"/>
              </a:rPr>
              <a:t>％</a:t>
            </a:r>
            <a:r>
              <a:rPr lang="zh-CN" altLang="en-US" sz="3200" dirty="0">
                <a:solidFill>
                  <a:schemeClr val="tx1"/>
                </a:solidFill>
                <a:latin typeface="楷体" panose="02010609060101010101" pitchFamily="49" charset="-122"/>
                <a:ea typeface="楷体" panose="02010609060101010101" pitchFamily="49" charset="-122"/>
              </a:rPr>
              <a:t>。</a:t>
            </a:r>
            <a:endParaRPr lang="en-US" altLang="zh-CN" sz="3200"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spcAft>
                <a:spcPts val="1800"/>
              </a:spcAft>
              <a:buClr>
                <a:srgbClr val="002060"/>
              </a:buClr>
              <a:buFont typeface="Wingdings" panose="05000000000000000000" pitchFamily="2" charset="2"/>
              <a:buChar char="u"/>
            </a:pPr>
            <a:r>
              <a:rPr lang="zh-CN" altLang="en-US" sz="3200" dirty="0">
                <a:solidFill>
                  <a:schemeClr val="tx1"/>
                </a:solidFill>
                <a:latin typeface="楷体" panose="02010609060101010101" pitchFamily="49" charset="-122"/>
                <a:ea typeface="楷体" panose="02010609060101010101" pitchFamily="49" charset="-122"/>
              </a:rPr>
              <a:t>多次回收、循环气体中会含有氮气、乙烷等惰性气体，需精制再用</a:t>
            </a:r>
          </a:p>
        </p:txBody>
      </p:sp>
    </p:spTree>
    <p:extLst>
      <p:ext uri="{BB962C8B-B14F-4D97-AF65-F5344CB8AC3E}">
        <p14:creationId xmlns:p14="http://schemas.microsoft.com/office/powerpoint/2010/main" val="155683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200" dirty="0">
                <a:latin typeface="Arial" panose="020B0604020202020204" pitchFamily="34" charset="0"/>
                <a:ea typeface="+mj-ea"/>
                <a:cs typeface="Arial" panose="020B0604020202020204" pitchFamily="34" charset="0"/>
              </a:rPr>
              <a:t>2. </a:t>
            </a:r>
            <a:r>
              <a:rPr lang="zh-CN" altLang="en-US" sz="3200" dirty="0">
                <a:latin typeface="Arial" panose="020B0604020202020204" pitchFamily="34" charset="0"/>
                <a:ea typeface="+mj-ea"/>
                <a:cs typeface="Arial" panose="020B0604020202020204" pitchFamily="34" charset="0"/>
              </a:rPr>
              <a:t>优点</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a:lnSpc>
                <a:spcPct val="110000"/>
              </a:lnSpc>
              <a:spcBef>
                <a:spcPts val="1200"/>
              </a:spcBef>
            </a:pPr>
            <a:r>
              <a:rPr kumimoji="1" lang="en-US" altLang="zh-CN" sz="3200" dirty="0">
                <a:solidFill>
                  <a:schemeClr val="tx1"/>
                </a:solidFill>
                <a:latin typeface="楷体" panose="02010609060101010101" pitchFamily="49" charset="-122"/>
                <a:ea typeface="楷体" panose="02010609060101010101" pitchFamily="49" charset="-122"/>
                <a:cs typeface="Arial Unicode MS" panose="020B0604020202020204" pitchFamily="34" charset="-122"/>
              </a:rPr>
              <a:t>(1)</a:t>
            </a:r>
            <a:r>
              <a:rPr kumimoji="1" lang="zh-CN" altLang="en-US"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实施简单：</a:t>
            </a:r>
            <a:r>
              <a:rPr kumimoji="1" lang="zh-CN" altLang="en-US" sz="3200" dirty="0">
                <a:latin typeface="楷体" panose="02010609060101010101" pitchFamily="49" charset="-122"/>
                <a:ea typeface="楷体" panose="02010609060101010101" pitchFamily="49" charset="-122"/>
                <a:cs typeface="Arial Unicode MS" panose="020B0604020202020204" pitchFamily="34" charset="-122"/>
              </a:rPr>
              <a:t>无反应介质，产物纯净，适合制造透明性好的板材和型材。</a:t>
            </a:r>
          </a:p>
          <a:p>
            <a:pPr>
              <a:lnSpc>
                <a:spcPct val="110000"/>
              </a:lnSpc>
              <a:spcBef>
                <a:spcPts val="1200"/>
              </a:spcBef>
              <a:buFontTx/>
              <a:buNone/>
            </a:pPr>
            <a:r>
              <a:rPr lang="en-US" altLang="zh-CN" sz="3200" dirty="0">
                <a:latin typeface="楷体" panose="02010609060101010101" pitchFamily="49" charset="-122"/>
                <a:ea typeface="楷体" panose="02010609060101010101" pitchFamily="49" charset="-122"/>
                <a:cs typeface="Arial Unicode MS" panose="020B0604020202020204" pitchFamily="34" charset="-122"/>
              </a:rPr>
              <a:t>(2)</a:t>
            </a:r>
            <a:r>
              <a:rPr kumimoji="1" lang="zh-CN" altLang="en-US" sz="3200" dirty="0">
                <a:solidFill>
                  <a:srgbClr val="FF3300"/>
                </a:solidFill>
                <a:latin typeface="楷体" panose="02010609060101010101" pitchFamily="49" charset="-122"/>
                <a:ea typeface="楷体" panose="02010609060101010101" pitchFamily="49" charset="-122"/>
                <a:cs typeface="Arial Unicode MS" panose="020B0604020202020204" pitchFamily="34" charset="-122"/>
              </a:rPr>
              <a:t>后处理过程简单：</a:t>
            </a:r>
            <a:r>
              <a:rPr kumimoji="1" lang="zh-CN" altLang="en-US" sz="3200" dirty="0">
                <a:latin typeface="楷体" panose="02010609060101010101" pitchFamily="49" charset="-122"/>
                <a:ea typeface="楷体" panose="02010609060101010101" pitchFamily="49" charset="-122"/>
                <a:cs typeface="Arial Unicode MS" panose="020B0604020202020204" pitchFamily="34" charset="-122"/>
              </a:rPr>
              <a:t>可以省去复杂的分离回收等操作过程，生产工艺简单，流程短，所以生产设备也少，是一种经济的聚合方法。</a:t>
            </a:r>
          </a:p>
          <a:p>
            <a:pPr>
              <a:lnSpc>
                <a:spcPct val="110000"/>
              </a:lnSpc>
              <a:spcBef>
                <a:spcPts val="1200"/>
              </a:spcBef>
              <a:buFontTx/>
              <a:buNone/>
            </a:pPr>
            <a:r>
              <a:rPr lang="en-US" altLang="zh-CN" sz="3200" dirty="0">
                <a:latin typeface="楷体" panose="02010609060101010101" pitchFamily="49" charset="-122"/>
                <a:ea typeface="楷体" panose="02010609060101010101" pitchFamily="49" charset="-122"/>
                <a:cs typeface="Arial Unicode MS" panose="020B0604020202020204" pitchFamily="34" charset="-122"/>
              </a:rPr>
              <a:t>(3)</a:t>
            </a:r>
            <a:r>
              <a:rPr kumimoji="1" lang="zh-CN" altLang="en-US" sz="3200" dirty="0">
                <a:latin typeface="楷体" panose="02010609060101010101" pitchFamily="49" charset="-122"/>
                <a:ea typeface="楷体" panose="02010609060101010101" pitchFamily="49" charset="-122"/>
                <a:cs typeface="Arial Unicode MS" panose="020B0604020202020204" pitchFamily="34" charset="-122"/>
              </a:rPr>
              <a:t>反应器有效反应容积大，</a:t>
            </a:r>
            <a:r>
              <a:rPr kumimoji="1" lang="zh-CN" altLang="en-US"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生产</a:t>
            </a:r>
            <a:r>
              <a:rPr kumimoji="1" lang="zh-CN" altLang="en-US" sz="3200" dirty="0">
                <a:latin typeface="楷体" panose="02010609060101010101" pitchFamily="49" charset="-122"/>
                <a:ea typeface="楷体" panose="02010609060101010101" pitchFamily="49" charset="-122"/>
                <a:cs typeface="Arial Unicode MS" panose="020B0604020202020204" pitchFamily="34" charset="-122"/>
              </a:rPr>
              <a:t>能力大，易于连续化，生产成本比较低。</a:t>
            </a:r>
            <a:endParaRPr lang="zh-CN" altLang="en-US" sz="3200" dirty="0">
              <a:latin typeface="楷体" panose="02010609060101010101" pitchFamily="49" charset="-122"/>
              <a:ea typeface="楷体" panose="02010609060101010101" pitchFamily="49" charset="-122"/>
              <a:cs typeface="Arial Unicode MS" panose="020B0604020202020204" pitchFamily="34" charset="-122"/>
            </a:endParaRPr>
          </a:p>
        </p:txBody>
      </p:sp>
    </p:spTree>
    <p:extLst>
      <p:ext uri="{BB962C8B-B14F-4D97-AF65-F5344CB8AC3E}">
        <p14:creationId xmlns:p14="http://schemas.microsoft.com/office/powerpoint/2010/main" val="3252396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797"/>
          <a:stretch/>
        </p:blipFill>
        <p:spPr>
          <a:xfrm rot="17540552">
            <a:off x="5383251" y="2504207"/>
            <a:ext cx="3200400" cy="288032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28769">
            <a:off x="2070632" y="1711815"/>
            <a:ext cx="2376264" cy="3240360"/>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21000" r="24401"/>
          <a:stretch/>
        </p:blipFill>
        <p:spPr>
          <a:xfrm rot="20627996">
            <a:off x="423192" y="2841402"/>
            <a:ext cx="2463791" cy="338437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319986" y="3634357"/>
            <a:ext cx="3560070" cy="2662932"/>
          </a:xfrm>
          <a:prstGeom prst="rect">
            <a:avLst/>
          </a:prstGeom>
        </p:spPr>
      </p:pic>
      <p:sp>
        <p:nvSpPr>
          <p:cNvPr id="10" name="对角圆角矩形 9"/>
          <p:cNvSpPr/>
          <p:nvPr/>
        </p:nvSpPr>
        <p:spPr>
          <a:xfrm>
            <a:off x="1763688" y="112142"/>
            <a:ext cx="5616624" cy="1368152"/>
          </a:xfrm>
          <a:prstGeom prst="round2DiagRect">
            <a:avLst>
              <a:gd name="adj1" fmla="val 50000"/>
              <a:gd name="adj2" fmla="val 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4000" dirty="0">
                <a:latin typeface="楷体" panose="02010609060101010101" pitchFamily="49" charset="-122"/>
                <a:ea typeface="楷体" panose="02010609060101010101" pitchFamily="49" charset="-122"/>
                <a:cs typeface="Arial" panose="020B0604020202020204" pitchFamily="34" charset="0"/>
              </a:rPr>
              <a:t>3.3 HIPS</a:t>
            </a:r>
            <a:r>
              <a:rPr lang="zh-CN" altLang="en-US" sz="4000" dirty="0">
                <a:latin typeface="楷体" panose="02010609060101010101" pitchFamily="49" charset="-122"/>
                <a:ea typeface="楷体" panose="02010609060101010101" pitchFamily="49" charset="-122"/>
                <a:cs typeface="Arial" panose="020B0604020202020204" pitchFamily="34" charset="0"/>
              </a:rPr>
              <a:t>生产</a:t>
            </a:r>
          </a:p>
        </p:txBody>
      </p:sp>
    </p:spTree>
    <p:extLst>
      <p:ext uri="{BB962C8B-B14F-4D97-AF65-F5344CB8AC3E}">
        <p14:creationId xmlns:p14="http://schemas.microsoft.com/office/powerpoint/2010/main" val="4000725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9" name="对角圆角矩形 8"/>
          <p:cNvSpPr/>
          <p:nvPr/>
        </p:nvSpPr>
        <p:spPr>
          <a:xfrm>
            <a:off x="683568" y="404664"/>
            <a:ext cx="8064896" cy="612068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2400"/>
              </a:spcAft>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聚苯乙烯是一种具有广泛用途的非常通用的产品。但是聚苯乙烯的低抗冲击强度限制了它的应用。</a:t>
            </a:r>
            <a:endParaRPr lang="en-US" altLang="zh-CN" sz="2800"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2400"/>
              </a:spcAft>
              <a:buClr>
                <a:srgbClr val="002060"/>
              </a:buClr>
              <a:buFont typeface="Wingdings" panose="05000000000000000000" pitchFamily="2" charset="2"/>
              <a:buChar char="u"/>
            </a:pPr>
            <a:r>
              <a:rPr lang="zh-CN" altLang="en-US" sz="2800" dirty="0">
                <a:solidFill>
                  <a:schemeClr val="tx1"/>
                </a:solidFill>
                <a:latin typeface="楷体" panose="02010609060101010101" pitchFamily="49" charset="-122"/>
                <a:ea typeface="楷体" panose="02010609060101010101" pitchFamily="49" charset="-122"/>
              </a:rPr>
              <a:t>高抗冲聚苯乙烯（</a:t>
            </a:r>
            <a:r>
              <a:rPr lang="en-US" altLang="zh-CN" sz="2800" dirty="0">
                <a:solidFill>
                  <a:schemeClr val="tx1"/>
                </a:solidFill>
                <a:latin typeface="楷体" panose="02010609060101010101" pitchFamily="49" charset="-122"/>
                <a:ea typeface="楷体" panose="02010609060101010101" pitchFamily="49" charset="-122"/>
              </a:rPr>
              <a:t>HIPS</a:t>
            </a:r>
            <a:r>
              <a:rPr lang="zh-CN" altLang="en-US" sz="2800" dirty="0">
                <a:solidFill>
                  <a:schemeClr val="tx1"/>
                </a:solidFill>
                <a:latin typeface="楷体" panose="02010609060101010101" pitchFamily="49" charset="-122"/>
                <a:ea typeface="楷体" panose="02010609060101010101" pitchFamily="49" charset="-122"/>
              </a:rPr>
              <a:t>）是由</a:t>
            </a:r>
            <a:r>
              <a:rPr lang="zh-CN" altLang="en-US" sz="2800" dirty="0">
                <a:solidFill>
                  <a:srgbClr val="0000FF"/>
                </a:solidFill>
                <a:latin typeface="楷体" panose="02010609060101010101" pitchFamily="49" charset="-122"/>
                <a:ea typeface="楷体" panose="02010609060101010101" pitchFamily="49" charset="-122"/>
              </a:rPr>
              <a:t>弹性体改性聚苯乙烯制成的热塑性材料</a:t>
            </a:r>
            <a:r>
              <a:rPr lang="zh-CN" altLang="en-US" sz="2800" dirty="0">
                <a:solidFill>
                  <a:schemeClr val="tx1"/>
                </a:solidFill>
                <a:latin typeface="楷体" panose="02010609060101010101" pitchFamily="49" charset="-122"/>
                <a:ea typeface="楷体" panose="02010609060101010101" pitchFamily="49" charset="-122"/>
              </a:rPr>
              <a:t>。由橡胶相和连续的聚苯乙烯相构成的两相体系，已发展为世界上重要的聚合物商品，这种通用产品在冲击性能和加工性能方面有很宽的范围，使其具有广泛的应用，如用于汽车、器械、电动产品、家具、家庭用具、电信、电子、计算机、一次性用品、医药、包装和娱乐市场。</a:t>
            </a:r>
          </a:p>
        </p:txBody>
      </p:sp>
    </p:spTree>
    <p:extLst>
      <p:ext uri="{BB962C8B-B14F-4D97-AF65-F5344CB8AC3E}">
        <p14:creationId xmlns:p14="http://schemas.microsoft.com/office/powerpoint/2010/main" val="2962986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F6D0A4B-33C2-46C5-B29F-49726C9E6903}"/>
              </a:ext>
            </a:extLst>
          </p:cNvPr>
          <p:cNvSpPr txBox="1">
            <a:spLocks noChangeArrowheads="1"/>
          </p:cNvSpPr>
          <p:nvPr/>
        </p:nvSpPr>
        <p:spPr>
          <a:xfrm>
            <a:off x="203200" y="274638"/>
            <a:ext cx="6578600" cy="1200329"/>
          </a:xfrm>
          <a:prstGeom prst="rect">
            <a:avLst/>
          </a:prstGeom>
        </p:spPr>
        <p:txBody>
          <a:bodyPr wrap="square">
            <a:spAutoFit/>
          </a:bodyPr>
          <a:lstStyle>
            <a:defPPr>
              <a:defRPr lang="en-US"/>
            </a:defPPr>
            <a:lvl1pPr>
              <a:defRPr sz="2400" b="1">
                <a:solidFill>
                  <a:srgbClr val="FFC000"/>
                </a:solidFill>
                <a:latin typeface="Times New Roman" panose="02020603050405020304" pitchFamily="18" charset="0"/>
                <a:cs typeface="Times New Roman" panose="02020603050405020304" pitchFamily="18" charset="0"/>
              </a:defRPr>
            </a:lvl1pPr>
          </a:lstStyle>
          <a:p>
            <a:r>
              <a:rPr lang="zh-CN" altLang="en-US" sz="3600" dirty="0">
                <a:solidFill>
                  <a:schemeClr val="tx1"/>
                </a:solidFill>
              </a:rPr>
              <a:t>高抗冲聚苯乙烯 </a:t>
            </a:r>
            <a:endParaRPr lang="en-US" altLang="zh-CN" sz="3600" dirty="0">
              <a:solidFill>
                <a:schemeClr val="tx1"/>
              </a:solidFill>
            </a:endParaRPr>
          </a:p>
          <a:p>
            <a:r>
              <a:rPr lang="en-US" altLang="zh-CN" sz="3600" i="1" u="sng" dirty="0">
                <a:solidFill>
                  <a:srgbClr val="FF0000"/>
                </a:solidFill>
              </a:rPr>
              <a:t>H</a:t>
            </a:r>
            <a:r>
              <a:rPr lang="en-US" altLang="zh-CN" sz="3600" i="1" u="sng" dirty="0">
                <a:solidFill>
                  <a:schemeClr val="tx1"/>
                </a:solidFill>
              </a:rPr>
              <a:t>igh </a:t>
            </a:r>
            <a:r>
              <a:rPr lang="en-US" altLang="zh-CN" sz="3600" i="1" u="sng" dirty="0">
                <a:solidFill>
                  <a:srgbClr val="FF0000"/>
                </a:solidFill>
              </a:rPr>
              <a:t>I</a:t>
            </a:r>
            <a:r>
              <a:rPr lang="en-US" altLang="zh-CN" sz="3600" i="1" u="sng" dirty="0">
                <a:solidFill>
                  <a:schemeClr val="tx1"/>
                </a:solidFill>
              </a:rPr>
              <a:t>mpact </a:t>
            </a:r>
            <a:r>
              <a:rPr lang="en-US" altLang="zh-CN" sz="3600" i="1" u="sng" dirty="0">
                <a:solidFill>
                  <a:srgbClr val="FF0000"/>
                </a:solidFill>
              </a:rPr>
              <a:t>P</a:t>
            </a:r>
            <a:r>
              <a:rPr lang="en-US" altLang="zh-CN" sz="3600" i="1" u="sng" dirty="0">
                <a:solidFill>
                  <a:schemeClr val="tx1"/>
                </a:solidFill>
              </a:rPr>
              <a:t>oly</a:t>
            </a:r>
            <a:r>
              <a:rPr lang="en-US" altLang="zh-CN" sz="3600" i="1" u="sng" dirty="0">
                <a:solidFill>
                  <a:srgbClr val="FF0000"/>
                </a:solidFill>
              </a:rPr>
              <a:t>s</a:t>
            </a:r>
            <a:r>
              <a:rPr lang="en-US" altLang="zh-CN" sz="3600" i="1" u="sng" dirty="0">
                <a:solidFill>
                  <a:schemeClr val="tx1"/>
                </a:solidFill>
              </a:rPr>
              <a:t>tyrene (HIPS)</a:t>
            </a:r>
          </a:p>
        </p:txBody>
      </p:sp>
      <p:sp>
        <p:nvSpPr>
          <p:cNvPr id="5" name="矩形 4">
            <a:extLst>
              <a:ext uri="{FF2B5EF4-FFF2-40B4-BE49-F238E27FC236}">
                <a16:creationId xmlns:a16="http://schemas.microsoft.com/office/drawing/2014/main" id="{1C42A119-22DE-4050-8BFF-B0D9011031BC}"/>
              </a:ext>
            </a:extLst>
          </p:cNvPr>
          <p:cNvSpPr/>
          <p:nvPr/>
        </p:nvSpPr>
        <p:spPr>
          <a:xfrm>
            <a:off x="2123728" y="1551883"/>
            <a:ext cx="6261100" cy="2238241"/>
          </a:xfrm>
          <a:prstGeom prst="rect">
            <a:avLst/>
          </a:prstGeom>
        </p:spPr>
        <p:txBody>
          <a:bodyPr wrap="square">
            <a:spAutoFit/>
          </a:bodyPr>
          <a:lstStyle/>
          <a:p>
            <a:pPr indent="360000" algn="just">
              <a:lnSpc>
                <a:spcPct val="150000"/>
              </a:lnSpc>
            </a:pPr>
            <a:r>
              <a:rPr lang="zh-CN" altLang="en-US" sz="2400" dirty="0">
                <a:latin typeface="Times New Roman" pitchFamily="18" charset="0"/>
                <a:cs typeface="Times New Roman" pitchFamily="18" charset="0"/>
              </a:rPr>
              <a:t>聚丁二烯接枝的聚苯乙烯</a:t>
            </a:r>
            <a:endParaRPr lang="en-US" altLang="zh-CN" sz="2400" dirty="0">
              <a:latin typeface="Times New Roman" pitchFamily="18" charset="0"/>
              <a:cs typeface="Times New Roman" pitchFamily="18" charset="0"/>
            </a:endParaRPr>
          </a:p>
          <a:p>
            <a:pPr indent="360000" algn="just">
              <a:lnSpc>
                <a:spcPct val="150000"/>
              </a:lnSpc>
            </a:pPr>
            <a:r>
              <a:rPr lang="zh-CN" altLang="en-US" sz="2400" dirty="0">
                <a:latin typeface="Times New Roman" pitchFamily="18" charset="0"/>
                <a:cs typeface="Times New Roman" pitchFamily="18" charset="0"/>
              </a:rPr>
              <a:t>微观形貌呈海岛结构</a:t>
            </a:r>
            <a:endParaRPr lang="en-US" altLang="zh-CN" sz="2400" dirty="0">
              <a:latin typeface="Times New Roman" pitchFamily="18" charset="0"/>
              <a:cs typeface="Times New Roman" pitchFamily="18" charset="0"/>
            </a:endParaRPr>
          </a:p>
          <a:p>
            <a:pPr indent="360000" algn="just">
              <a:lnSpc>
                <a:spcPct val="150000"/>
              </a:lnSpc>
            </a:pPr>
            <a:r>
              <a:rPr lang="zh-CN" altLang="en-US" sz="2400" dirty="0">
                <a:latin typeface="Times New Roman" pitchFamily="18" charset="0"/>
                <a:cs typeface="Times New Roman" pitchFamily="18" charset="0"/>
              </a:rPr>
              <a:t>连续相为聚苯乙烯</a:t>
            </a:r>
            <a:endParaRPr lang="en-US" altLang="zh-CN" sz="2400" dirty="0">
              <a:latin typeface="Times New Roman" pitchFamily="18" charset="0"/>
              <a:cs typeface="Times New Roman" pitchFamily="18" charset="0"/>
            </a:endParaRPr>
          </a:p>
          <a:p>
            <a:pPr indent="360000" algn="just">
              <a:lnSpc>
                <a:spcPct val="150000"/>
              </a:lnSpc>
            </a:pPr>
            <a:r>
              <a:rPr lang="zh-CN" altLang="en-US" sz="2400" dirty="0">
                <a:latin typeface="Times New Roman" pitchFamily="18" charset="0"/>
                <a:cs typeface="Times New Roman" pitchFamily="18" charset="0"/>
              </a:rPr>
              <a:t>分散相为聚丁二烯</a:t>
            </a:r>
            <a:endParaRPr lang="en-US" altLang="zh-CN" sz="2400" dirty="0">
              <a:latin typeface="Times New Roman" pitchFamily="18" charset="0"/>
              <a:cs typeface="Times New Roman" pitchFamily="18" charset="0"/>
            </a:endParaRPr>
          </a:p>
        </p:txBody>
      </p:sp>
      <p:pic>
        <p:nvPicPr>
          <p:cNvPr id="6" name="Picture 2">
            <a:extLst>
              <a:ext uri="{FF2B5EF4-FFF2-40B4-BE49-F238E27FC236}">
                <a16:creationId xmlns:a16="http://schemas.microsoft.com/office/drawing/2014/main" id="{30C8F1C8-042E-4EFA-AF71-45D45EA41E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70" t="4094" r="5301" b="18373"/>
          <a:stretch/>
        </p:blipFill>
        <p:spPr bwMode="auto">
          <a:xfrm>
            <a:off x="1043608" y="3867040"/>
            <a:ext cx="2963012" cy="297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E4189EB7-6B22-4A2D-BBB1-105892FE6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867041"/>
            <a:ext cx="3816424" cy="297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9558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A7F4F29-C431-44F7-95E0-F9A011203E63}"/>
              </a:ext>
            </a:extLst>
          </p:cNvPr>
          <p:cNvSpPr/>
          <p:nvPr/>
        </p:nvSpPr>
        <p:spPr>
          <a:xfrm>
            <a:off x="156134" y="126202"/>
            <a:ext cx="8880361" cy="3089564"/>
          </a:xfrm>
          <a:prstGeom prst="rect">
            <a:avLst/>
          </a:prstGeom>
        </p:spPr>
        <p:txBody>
          <a:bodyPr wrap="square">
            <a:spAutoFit/>
          </a:bodyPr>
          <a:lstStyle/>
          <a:p>
            <a:pPr>
              <a:lnSpc>
                <a:spcPct val="150000"/>
              </a:lnSpc>
            </a:pPr>
            <a:r>
              <a:rPr lang="zh-CN" altLang="en-US" sz="2400" b="1" dirty="0">
                <a:latin typeface="Times New Roman" pitchFamily="18" charset="0"/>
                <a:cs typeface="Times New Roman" pitchFamily="18" charset="0"/>
              </a:rPr>
              <a:t>性能</a:t>
            </a:r>
            <a:r>
              <a:rPr lang="en-US" altLang="zh-CN" sz="2400" b="1" dirty="0">
                <a:latin typeface="Times New Roman" pitchFamily="18" charset="0"/>
                <a:cs typeface="Times New Roman" pitchFamily="18" charset="0"/>
              </a:rPr>
              <a:t>:</a:t>
            </a:r>
          </a:p>
          <a:p>
            <a:pPr>
              <a:lnSpc>
                <a:spcPct val="150000"/>
              </a:lnSpc>
            </a:pPr>
            <a:r>
              <a:rPr lang="zh-CN" altLang="en-US" dirty="0">
                <a:latin typeface="Times New Roman" pitchFamily="18" charset="0"/>
                <a:cs typeface="Times New Roman" pitchFamily="18" charset="0"/>
              </a:rPr>
              <a:t>密度：</a:t>
            </a:r>
            <a:r>
              <a:rPr lang="en-US" altLang="zh-CN" dirty="0">
                <a:latin typeface="Times New Roman" pitchFamily="18" charset="0"/>
                <a:cs typeface="Times New Roman" pitchFamily="18" charset="0"/>
              </a:rPr>
              <a:t>1.04-1.06 g/cm</a:t>
            </a:r>
            <a:r>
              <a:rPr lang="en-US" altLang="zh-CN" baseline="30000" dirty="0">
                <a:latin typeface="Times New Roman" pitchFamily="18" charset="0"/>
                <a:cs typeface="Times New Roman" pitchFamily="18" charset="0"/>
              </a:rPr>
              <a:t>3</a:t>
            </a:r>
            <a:r>
              <a:rPr lang="en-US" altLang="zh-CN" dirty="0">
                <a:latin typeface="Times New Roman" pitchFamily="18" charset="0"/>
                <a:cs typeface="Times New Roman" pitchFamily="18" charset="0"/>
              </a:rPr>
              <a:t>;</a:t>
            </a:r>
          </a:p>
          <a:p>
            <a:pPr>
              <a:lnSpc>
                <a:spcPct val="150000"/>
              </a:lnSpc>
            </a:pPr>
            <a:r>
              <a:rPr lang="zh-CN" altLang="en-US" dirty="0">
                <a:latin typeface="Times New Roman" pitchFamily="18" charset="0"/>
                <a:cs typeface="Times New Roman" pitchFamily="18" charset="0"/>
              </a:rPr>
              <a:t>高强高韧</a:t>
            </a:r>
            <a:r>
              <a:rPr lang="en-US" altLang="zh-CN" dirty="0">
                <a:latin typeface="Times New Roman" pitchFamily="18" charset="0"/>
                <a:cs typeface="Times New Roman" pitchFamily="18" charset="0"/>
              </a:rPr>
              <a:t>: </a:t>
            </a:r>
          </a:p>
          <a:p>
            <a:pPr marL="285750" indent="-285750">
              <a:lnSpc>
                <a:spcPct val="150000"/>
              </a:lnSpc>
              <a:buFont typeface="Arial" pitchFamily="34" charset="0"/>
              <a:buChar char="•"/>
            </a:pPr>
            <a:r>
              <a:rPr lang="zh-CN" altLang="en-US" dirty="0">
                <a:latin typeface="Times New Roman" pitchFamily="18" charset="0"/>
                <a:cs typeface="Times New Roman" pitchFamily="18" charset="0"/>
              </a:rPr>
              <a:t>拉伸强度 </a:t>
            </a:r>
            <a:r>
              <a:rPr lang="en-US" altLang="zh-CN" dirty="0">
                <a:latin typeface="Times New Roman" pitchFamily="18" charset="0"/>
                <a:cs typeface="Times New Roman" pitchFamily="18" charset="0"/>
              </a:rPr>
              <a:t>15-30 MPa; </a:t>
            </a:r>
            <a:r>
              <a:rPr lang="zh-CN" altLang="en-US" dirty="0">
                <a:latin typeface="Times New Roman" pitchFamily="18" charset="0"/>
                <a:cs typeface="Times New Roman" pitchFamily="18" charset="0"/>
              </a:rPr>
              <a:t>断裂伸长率 </a:t>
            </a:r>
            <a:r>
              <a:rPr lang="en-US" altLang="zh-CN" dirty="0">
                <a:latin typeface="Times New Roman" pitchFamily="18" charset="0"/>
                <a:cs typeface="Times New Roman" pitchFamily="18" charset="0"/>
              </a:rPr>
              <a:t>35-60%; </a:t>
            </a:r>
          </a:p>
          <a:p>
            <a:pPr marL="285750" indent="-285750">
              <a:lnSpc>
                <a:spcPct val="150000"/>
              </a:lnSpc>
              <a:buFont typeface="Arial" pitchFamily="34" charset="0"/>
              <a:buChar char="•"/>
            </a:pPr>
            <a:r>
              <a:rPr lang="zh-CN" altLang="en-US" dirty="0">
                <a:latin typeface="Times New Roman" pitchFamily="18" charset="0"/>
                <a:cs typeface="Times New Roman" pitchFamily="18" charset="0"/>
              </a:rPr>
              <a:t>冲击强度 </a:t>
            </a:r>
            <a:r>
              <a:rPr lang="en-US" altLang="zh-CN" dirty="0">
                <a:latin typeface="Times New Roman" pitchFamily="18" charset="0"/>
                <a:cs typeface="Times New Roman" pitchFamily="18" charset="0"/>
              </a:rPr>
              <a:t>0.6-1.5 kJ/m</a:t>
            </a:r>
            <a:r>
              <a:rPr lang="en-US" altLang="zh-CN" baseline="30000" dirty="0">
                <a:latin typeface="Times New Roman" pitchFamily="18" charset="0"/>
                <a:cs typeface="Times New Roman" pitchFamily="18" charset="0"/>
              </a:rPr>
              <a:t>2 </a:t>
            </a:r>
            <a:r>
              <a:rPr lang="en-US" altLang="zh-CN" dirty="0">
                <a:latin typeface="Times New Roman" pitchFamily="18" charset="0"/>
                <a:cs typeface="Times New Roman" pitchFamily="18" charset="0"/>
              </a:rPr>
              <a:t>(moderate), 1.5-2.5 kJ/m</a:t>
            </a:r>
            <a:r>
              <a:rPr lang="en-US" altLang="zh-CN" baseline="30000" dirty="0">
                <a:latin typeface="Times New Roman" pitchFamily="18" charset="0"/>
                <a:cs typeface="Times New Roman" pitchFamily="18" charset="0"/>
              </a:rPr>
              <a:t>2</a:t>
            </a:r>
            <a:r>
              <a:rPr lang="en-US" altLang="zh-CN" dirty="0">
                <a:latin typeface="Times New Roman" pitchFamily="18" charset="0"/>
                <a:cs typeface="Times New Roman" pitchFamily="18" charset="0"/>
              </a:rPr>
              <a:t> (high), &gt; 2.5 kJ/m</a:t>
            </a:r>
            <a:r>
              <a:rPr lang="en-US" altLang="zh-CN" baseline="30000" dirty="0">
                <a:latin typeface="Times New Roman" pitchFamily="18" charset="0"/>
                <a:cs typeface="Times New Roman" pitchFamily="18" charset="0"/>
              </a:rPr>
              <a:t>2</a:t>
            </a:r>
            <a:r>
              <a:rPr lang="en-US" altLang="zh-CN" dirty="0">
                <a:latin typeface="Times New Roman" pitchFamily="18" charset="0"/>
                <a:cs typeface="Times New Roman" pitchFamily="18" charset="0"/>
              </a:rPr>
              <a:t> ( extremely high) or even 6.0 kJ/m</a:t>
            </a:r>
            <a:r>
              <a:rPr lang="en-US" altLang="zh-CN" baseline="30000" dirty="0">
                <a:latin typeface="Times New Roman" pitchFamily="18" charset="0"/>
                <a:cs typeface="Times New Roman" pitchFamily="18" charset="0"/>
              </a:rPr>
              <a:t>2</a:t>
            </a:r>
            <a:r>
              <a:rPr lang="en-US" altLang="zh-CN" dirty="0">
                <a:latin typeface="Times New Roman" pitchFamily="18" charset="0"/>
                <a:cs typeface="Times New Roman" pitchFamily="18" charset="0"/>
              </a:rPr>
              <a:t>; </a:t>
            </a:r>
          </a:p>
          <a:p>
            <a:pPr marL="285750" indent="-285750">
              <a:lnSpc>
                <a:spcPct val="150000"/>
              </a:lnSpc>
              <a:buFont typeface="Arial" pitchFamily="34" charset="0"/>
              <a:buChar char="•"/>
            </a:pPr>
            <a:r>
              <a:rPr lang="zh-CN" altLang="en-US" dirty="0">
                <a:latin typeface="Times New Roman" pitchFamily="18" charset="0"/>
                <a:cs typeface="Times New Roman" pitchFamily="18" charset="0"/>
              </a:rPr>
              <a:t>弯曲强度</a:t>
            </a:r>
            <a:r>
              <a:rPr lang="en-US" altLang="zh-CN" dirty="0">
                <a:latin typeface="Times New Roman" pitchFamily="18" charset="0"/>
                <a:cs typeface="Times New Roman" pitchFamily="18" charset="0"/>
              </a:rPr>
              <a:t>29.4-50 MPa;</a:t>
            </a:r>
          </a:p>
        </p:txBody>
      </p:sp>
      <p:pic>
        <p:nvPicPr>
          <p:cNvPr id="5" name="图片 4" descr="屏幕剪辑">
            <a:extLst>
              <a:ext uri="{FF2B5EF4-FFF2-40B4-BE49-F238E27FC236}">
                <a16:creationId xmlns:a16="http://schemas.microsoft.com/office/drawing/2014/main" id="{2A671F3A-9D25-415D-922C-F1A0D981E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7" y="2780928"/>
            <a:ext cx="4752528" cy="3797186"/>
          </a:xfrm>
          <a:prstGeom prst="rect">
            <a:avLst/>
          </a:prstGeom>
        </p:spPr>
      </p:pic>
      <p:pic>
        <p:nvPicPr>
          <p:cNvPr id="6" name="图片 5" descr="屏幕剪辑">
            <a:extLst>
              <a:ext uri="{FF2B5EF4-FFF2-40B4-BE49-F238E27FC236}">
                <a16:creationId xmlns:a16="http://schemas.microsoft.com/office/drawing/2014/main" id="{6B93FA86-8537-4E2D-A037-006976289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34" y="3745119"/>
            <a:ext cx="4115374" cy="2734057"/>
          </a:xfrm>
          <a:prstGeom prst="rect">
            <a:avLst/>
          </a:prstGeom>
        </p:spPr>
      </p:pic>
    </p:spTree>
    <p:extLst>
      <p:ext uri="{BB962C8B-B14F-4D97-AF65-F5344CB8AC3E}">
        <p14:creationId xmlns:p14="http://schemas.microsoft.com/office/powerpoint/2010/main" val="2919068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83568" y="620688"/>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耐冲击原因</a:t>
            </a:r>
          </a:p>
        </p:txBody>
      </p:sp>
      <p:sp>
        <p:nvSpPr>
          <p:cNvPr id="9" name="对角圆角矩形 8"/>
          <p:cNvSpPr/>
          <p:nvPr/>
        </p:nvSpPr>
        <p:spPr>
          <a:xfrm>
            <a:off x="683568" y="1556792"/>
            <a:ext cx="8064896" cy="3456384"/>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600"/>
              </a:spcAft>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这种聚苯乙烯产品会添加</a:t>
            </a:r>
            <a:r>
              <a:rPr lang="zh-CN" altLang="en-US" sz="2800" b="1" dirty="0">
                <a:solidFill>
                  <a:srgbClr val="FF0000"/>
                </a:solidFill>
                <a:latin typeface="楷体" panose="02010609060101010101" pitchFamily="49" charset="-122"/>
                <a:ea typeface="楷体" panose="02010609060101010101" pitchFamily="49" charset="-122"/>
              </a:rPr>
              <a:t>微米级</a:t>
            </a:r>
            <a:r>
              <a:rPr lang="zh-CN" altLang="en-US" sz="2800" b="1" dirty="0">
                <a:solidFill>
                  <a:schemeClr val="tx1"/>
                </a:solidFill>
                <a:latin typeface="楷体" panose="02010609060101010101" pitchFamily="49" charset="-122"/>
                <a:ea typeface="楷体" panose="02010609060101010101" pitchFamily="49" charset="-122"/>
              </a:rPr>
              <a:t>橡胶颗粒并通过接枝（共价键）把聚苯乙烯和橡胶颗粒连接在一起。</a:t>
            </a:r>
            <a:r>
              <a:rPr lang="zh-CN" altLang="en-US" sz="2800" b="1" dirty="0">
                <a:solidFill>
                  <a:srgbClr val="0000FF"/>
                </a:solidFill>
                <a:latin typeface="楷体" panose="02010609060101010101" pitchFamily="49" charset="-122"/>
                <a:ea typeface="楷体" panose="02010609060101010101" pitchFamily="49" charset="-122"/>
              </a:rPr>
              <a:t>（优于共混方式）</a:t>
            </a:r>
            <a:endParaRPr lang="en-US" altLang="zh-CN" sz="2800" b="1" dirty="0">
              <a:solidFill>
                <a:srgbClr val="0000FF"/>
              </a:solidFill>
              <a:latin typeface="楷体" panose="02010609060101010101" pitchFamily="49" charset="-122"/>
              <a:ea typeface="楷体" panose="02010609060101010101" pitchFamily="49" charset="-122"/>
            </a:endParaRPr>
          </a:p>
          <a:p>
            <a:pPr marL="457200" indent="-457200">
              <a:spcBef>
                <a:spcPts val="2400"/>
              </a:spcBef>
              <a:spcAft>
                <a:spcPts val="600"/>
              </a:spcAft>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当受到冲击时，裂纹扩展的尖端</a:t>
            </a:r>
            <a:r>
              <a:rPr lang="zh-CN" altLang="en-US" sz="2800" b="1" dirty="0">
                <a:solidFill>
                  <a:srgbClr val="0000FF"/>
                </a:solidFill>
                <a:latin typeface="楷体" panose="02010609060101010101" pitchFamily="49" charset="-122"/>
                <a:ea typeface="楷体" panose="02010609060101010101" pitchFamily="49" charset="-122"/>
              </a:rPr>
              <a:t>应力会被相对柔软的橡胶颗粒释放掉</a:t>
            </a:r>
            <a:r>
              <a:rPr lang="zh-CN" altLang="en-US" sz="2800" b="1" dirty="0">
                <a:solidFill>
                  <a:schemeClr val="tx1"/>
                </a:solidFill>
                <a:latin typeface="楷体" panose="02010609060101010101" pitchFamily="49" charset="-122"/>
                <a:ea typeface="楷体" panose="02010609060101010101" pitchFamily="49" charset="-122"/>
              </a:rPr>
              <a:t>。因此裂纹的扩展受到阻碍，抗冲击性得到了提高。</a:t>
            </a:r>
          </a:p>
        </p:txBody>
      </p:sp>
    </p:spTree>
    <p:extLst>
      <p:ext uri="{BB962C8B-B14F-4D97-AF65-F5344CB8AC3E}">
        <p14:creationId xmlns:p14="http://schemas.microsoft.com/office/powerpoint/2010/main" val="2110959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PS</a:t>
            </a:r>
            <a:r>
              <a:rPr lang="zh-CN" altLang="en-US" sz="2800" dirty="0">
                <a:latin typeface="楷体" panose="02010609060101010101" pitchFamily="49" charset="-122"/>
                <a:ea typeface="楷体" panose="02010609060101010101" pitchFamily="49" charset="-122"/>
                <a:cs typeface="Arial" panose="020B0604020202020204" pitchFamily="34" charset="0"/>
              </a:rPr>
              <a:t>系生产装置</a:t>
            </a:r>
          </a:p>
        </p:txBody>
      </p:sp>
      <p:graphicFrame>
        <p:nvGraphicFramePr>
          <p:cNvPr id="2" name="表格 1"/>
          <p:cNvGraphicFramePr>
            <a:graphicFrameLocks noGrp="1"/>
          </p:cNvGraphicFramePr>
          <p:nvPr>
            <p:extLst>
              <p:ext uri="{D42A27DB-BD31-4B8C-83A1-F6EECF244321}">
                <p14:modId xmlns:p14="http://schemas.microsoft.com/office/powerpoint/2010/main" val="3018774413"/>
              </p:ext>
            </p:extLst>
          </p:nvPr>
        </p:nvGraphicFramePr>
        <p:xfrm>
          <a:off x="467544" y="908720"/>
          <a:ext cx="8352928" cy="5151120"/>
        </p:xfrm>
        <a:graphic>
          <a:graphicData uri="http://schemas.openxmlformats.org/drawingml/2006/table">
            <a:tbl>
              <a:tblPr firstRow="1" bandRow="1">
                <a:tableStyleId>{7DF18680-E054-41AD-8BC1-D1AEF772440D}</a:tableStyleId>
              </a:tblPr>
              <a:tblGrid>
                <a:gridCol w="1440160">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2880320">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tblGrid>
              <a:tr h="370840">
                <a:tc>
                  <a:txBody>
                    <a:bodyPr/>
                    <a:lstStyle/>
                    <a:p>
                      <a:pPr algn="ctr"/>
                      <a:r>
                        <a:rPr lang="zh-CN" altLang="en-US" sz="2000" baseline="0" dirty="0">
                          <a:latin typeface="Arial" panose="020B0604020202020204" pitchFamily="34" charset="0"/>
                          <a:ea typeface="楷体" panose="02010609060101010101" pitchFamily="49" charset="-122"/>
                        </a:rPr>
                        <a:t>生产厂</a:t>
                      </a:r>
                    </a:p>
                  </a:txBody>
                  <a:tcPr anchor="ctr"/>
                </a:tc>
                <a:tc>
                  <a:txBody>
                    <a:bodyPr/>
                    <a:lstStyle/>
                    <a:p>
                      <a:pPr algn="ctr"/>
                      <a:r>
                        <a:rPr lang="zh-CN" altLang="en-US" sz="2000" baseline="0" dirty="0">
                          <a:latin typeface="Arial" panose="020B0604020202020204" pitchFamily="34" charset="0"/>
                          <a:ea typeface="楷体" panose="02010609060101010101" pitchFamily="49" charset="-122"/>
                        </a:rPr>
                        <a:t>品种</a:t>
                      </a:r>
                    </a:p>
                  </a:txBody>
                  <a:tcPr anchor="ctr"/>
                </a:tc>
                <a:tc>
                  <a:txBody>
                    <a:bodyPr/>
                    <a:lstStyle/>
                    <a:p>
                      <a:pPr algn="ctr"/>
                      <a:r>
                        <a:rPr lang="zh-CN" altLang="en-US" sz="2000" baseline="0" dirty="0">
                          <a:latin typeface="Arial" panose="020B0604020202020204" pitchFamily="34" charset="0"/>
                          <a:ea typeface="楷体" panose="02010609060101010101" pitchFamily="49" charset="-122"/>
                        </a:rPr>
                        <a:t>生产能力</a:t>
                      </a:r>
                    </a:p>
                  </a:txBody>
                  <a:tcPr anchor="ctr"/>
                </a:tc>
                <a:tc>
                  <a:txBody>
                    <a:bodyPr/>
                    <a:lstStyle/>
                    <a:p>
                      <a:pPr algn="ctr"/>
                      <a:r>
                        <a:rPr lang="zh-CN" altLang="en-US" sz="2000" baseline="0" dirty="0">
                          <a:latin typeface="Arial" panose="020B0604020202020204" pitchFamily="34" charset="0"/>
                          <a:ea typeface="楷体" panose="02010609060101010101" pitchFamily="49" charset="-122"/>
                        </a:rPr>
                        <a:t>采用工艺</a:t>
                      </a:r>
                    </a:p>
                  </a:txBody>
                  <a:tcPr anchor="ctr"/>
                </a:tc>
                <a:tc>
                  <a:txBody>
                    <a:bodyPr/>
                    <a:lstStyle/>
                    <a:p>
                      <a:pPr algn="ctr"/>
                      <a:r>
                        <a:rPr lang="zh-CN" altLang="en-US" sz="2000" baseline="0" dirty="0">
                          <a:latin typeface="Arial" panose="020B0604020202020204" pitchFamily="34" charset="0"/>
                          <a:ea typeface="楷体" panose="02010609060101010101" pitchFamily="49" charset="-122"/>
                        </a:rPr>
                        <a:t>投产日期</a:t>
                      </a:r>
                    </a:p>
                  </a:txBody>
                  <a:tcPr anchor="ctr"/>
                </a:tc>
                <a:extLst>
                  <a:ext uri="{0D108BD9-81ED-4DB2-BD59-A6C34878D82A}">
                    <a16:rowId xmlns:a16="http://schemas.microsoft.com/office/drawing/2014/main" val="10000"/>
                  </a:ext>
                </a:extLst>
              </a:tr>
              <a:tr h="370840">
                <a:tc rowSpan="3">
                  <a:txBody>
                    <a:bodyPr/>
                    <a:lstStyle/>
                    <a:p>
                      <a:pPr algn="ctr"/>
                      <a:r>
                        <a:rPr lang="zh-CN" altLang="en-US" sz="2000" baseline="0" dirty="0">
                          <a:latin typeface="Arial" panose="020B0604020202020204" pitchFamily="34" charset="0"/>
                          <a:ea typeface="楷体" panose="02010609060101010101" pitchFamily="49" charset="-122"/>
                        </a:rPr>
                        <a:t>兰州化学工业公司</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HIPS</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5000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TEC-MTC</a:t>
                      </a:r>
                      <a:r>
                        <a:rPr lang="zh-CN" altLang="en-US" sz="2000" baseline="0" dirty="0">
                          <a:latin typeface="Arial" panose="020B0604020202020204" pitchFamily="34" charset="0"/>
                          <a:ea typeface="楷体" panose="02010609060101010101" pitchFamily="49" charset="-122"/>
                        </a:rPr>
                        <a:t>本体法</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1984</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1"/>
                  </a:ext>
                </a:extLst>
              </a:tr>
              <a:tr h="338440">
                <a:tc vMerge="1">
                  <a:txBody>
                    <a:bodyPr/>
                    <a:lstStyle/>
                    <a:p>
                      <a:endParaRPr lang="zh-CN" altLang="en-US" dirty="0"/>
                    </a:p>
                  </a:txBody>
                  <a:tcPr/>
                </a:tc>
                <a:tc>
                  <a:txBody>
                    <a:bodyPr/>
                    <a:lstStyle/>
                    <a:p>
                      <a:pPr algn="ctr"/>
                      <a:r>
                        <a:rPr lang="en-US" altLang="zh-CN" sz="2000" baseline="0" dirty="0">
                          <a:latin typeface="Arial" panose="020B0604020202020204" pitchFamily="34" charset="0"/>
                          <a:ea typeface="楷体" panose="02010609060101010101" pitchFamily="49" charset="-122"/>
                        </a:rPr>
                        <a:t>SAN</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15000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aseline="0" dirty="0">
                          <a:latin typeface="Arial" panose="020B0604020202020204" pitchFamily="34" charset="0"/>
                          <a:ea typeface="楷体" panose="02010609060101010101" pitchFamily="49" charset="-122"/>
                        </a:rPr>
                        <a:t>TEC-MTC</a:t>
                      </a:r>
                      <a:r>
                        <a:rPr lang="zh-CN" altLang="en-US" sz="2000" baseline="0" dirty="0">
                          <a:latin typeface="Arial" panose="020B0604020202020204" pitchFamily="34" charset="0"/>
                          <a:ea typeface="楷体" panose="02010609060101010101" pitchFamily="49" charset="-122"/>
                        </a:rPr>
                        <a:t>本体法</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1991</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2"/>
                  </a:ext>
                </a:extLst>
              </a:tr>
              <a:tr h="370840">
                <a:tc vMerge="1">
                  <a:txBody>
                    <a:bodyPr/>
                    <a:lstStyle/>
                    <a:p>
                      <a:endParaRPr lang="zh-CN" altLang="en-US" dirty="0"/>
                    </a:p>
                  </a:txBody>
                  <a:tcPr/>
                </a:tc>
                <a:tc>
                  <a:txBody>
                    <a:bodyPr/>
                    <a:lstStyle/>
                    <a:p>
                      <a:pPr algn="ctr"/>
                      <a:r>
                        <a:rPr lang="en-US" altLang="zh-CN" sz="2000" baseline="0" dirty="0">
                          <a:latin typeface="Arial" panose="020B0604020202020204" pitchFamily="34" charset="0"/>
                          <a:ea typeface="楷体" panose="02010609060101010101" pitchFamily="49" charset="-122"/>
                        </a:rPr>
                        <a:t>ABS</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10000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zh-CN" altLang="en-US" sz="2000" baseline="0" dirty="0">
                          <a:latin typeface="Arial" panose="020B0604020202020204" pitchFamily="34" charset="0"/>
                          <a:ea typeface="楷体" panose="02010609060101010101" pitchFamily="49" charset="-122"/>
                        </a:rPr>
                        <a:t>瑞翁乳液接枝</a:t>
                      </a:r>
                      <a:r>
                        <a:rPr lang="en-US" altLang="zh-CN" sz="2000" baseline="0" dirty="0">
                          <a:latin typeface="Arial" panose="020B0604020202020204" pitchFamily="34" charset="0"/>
                          <a:ea typeface="楷体" panose="02010609060101010101" pitchFamily="49" charset="-122"/>
                        </a:rPr>
                        <a:t>-</a:t>
                      </a:r>
                      <a:r>
                        <a:rPr lang="zh-CN" altLang="en-US" sz="2000" baseline="0" dirty="0">
                          <a:latin typeface="Arial" panose="020B0604020202020204" pitchFamily="34" charset="0"/>
                          <a:ea typeface="楷体" panose="02010609060101010101" pitchFamily="49" charset="-122"/>
                        </a:rPr>
                        <a:t>悬浮聚合</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1984</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3"/>
                  </a:ext>
                </a:extLst>
              </a:tr>
              <a:tr h="370840">
                <a:tc rowSpan="3">
                  <a:txBody>
                    <a:bodyPr/>
                    <a:lstStyle/>
                    <a:p>
                      <a:pPr algn="ctr"/>
                      <a:r>
                        <a:rPr lang="zh-CN" altLang="en-US" sz="2000" baseline="0" dirty="0">
                          <a:latin typeface="Arial" panose="020B0604020202020204" pitchFamily="34" charset="0"/>
                          <a:ea typeface="楷体" panose="02010609060101010101" pitchFamily="49" charset="-122"/>
                        </a:rPr>
                        <a:t>上海高桥石化</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EPS</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10000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Shell</a:t>
                      </a:r>
                      <a:r>
                        <a:rPr lang="zh-CN" altLang="en-US" sz="2000" baseline="0" dirty="0">
                          <a:latin typeface="Arial" panose="020B0604020202020204" pitchFamily="34" charset="0"/>
                          <a:ea typeface="楷体" panose="02010609060101010101" pitchFamily="49" charset="-122"/>
                        </a:rPr>
                        <a:t>一步法悬浮</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1990</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4"/>
                  </a:ext>
                </a:extLst>
              </a:tr>
              <a:tr h="370840">
                <a:tc vMerge="1">
                  <a:txBody>
                    <a:bodyPr/>
                    <a:lstStyle/>
                    <a:p>
                      <a:endParaRPr lang="zh-CN" altLang="en-US" dirty="0"/>
                    </a:p>
                  </a:txBody>
                  <a:tcPr/>
                </a:tc>
                <a:tc>
                  <a:txBody>
                    <a:bodyPr/>
                    <a:lstStyle/>
                    <a:p>
                      <a:pPr algn="ctr"/>
                      <a:r>
                        <a:rPr lang="en-US" altLang="zh-CN" sz="2000" baseline="0" dirty="0">
                          <a:latin typeface="Arial" panose="020B0604020202020204" pitchFamily="34" charset="0"/>
                          <a:ea typeface="楷体" panose="02010609060101010101" pitchFamily="49" charset="-122"/>
                        </a:rPr>
                        <a:t>SAN</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5000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aseline="0" dirty="0">
                          <a:latin typeface="Arial" panose="020B0604020202020204" pitchFamily="34" charset="0"/>
                          <a:ea typeface="楷体" panose="02010609060101010101" pitchFamily="49" charset="-122"/>
                        </a:rPr>
                        <a:t>TEC-MTC</a:t>
                      </a:r>
                      <a:r>
                        <a:rPr lang="zh-CN" altLang="en-US" sz="2000" baseline="0" dirty="0">
                          <a:latin typeface="Arial" panose="020B0604020202020204" pitchFamily="34" charset="0"/>
                          <a:ea typeface="楷体" panose="02010609060101010101" pitchFamily="49" charset="-122"/>
                        </a:rPr>
                        <a:t>本体法</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1988</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5"/>
                  </a:ext>
                </a:extLst>
              </a:tr>
              <a:tr h="370840">
                <a:tc vMerge="1">
                  <a:txBody>
                    <a:bodyPr/>
                    <a:lstStyle/>
                    <a:p>
                      <a:endParaRPr lang="zh-CN" altLang="en-US" dirty="0"/>
                    </a:p>
                  </a:txBody>
                  <a:tcPr/>
                </a:tc>
                <a:tc>
                  <a:txBody>
                    <a:bodyPr/>
                    <a:lstStyle/>
                    <a:p>
                      <a:pPr algn="ctr"/>
                      <a:r>
                        <a:rPr lang="en-US" altLang="zh-CN" sz="2000" baseline="0" dirty="0">
                          <a:latin typeface="Arial" panose="020B0604020202020204" pitchFamily="34" charset="0"/>
                          <a:ea typeface="楷体" panose="02010609060101010101" pitchFamily="49" charset="-122"/>
                        </a:rPr>
                        <a:t>ABS</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22500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aseline="0" dirty="0">
                          <a:latin typeface="Arial" panose="020B0604020202020204" pitchFamily="34" charset="0"/>
                          <a:ea typeface="楷体" panose="02010609060101010101" pitchFamily="49" charset="-122"/>
                        </a:rPr>
                        <a:t>USS</a:t>
                      </a:r>
                      <a:r>
                        <a:rPr lang="zh-CN" altLang="en-US" sz="2000" baseline="0" dirty="0">
                          <a:latin typeface="Arial" panose="020B0604020202020204" pitchFamily="34" charset="0"/>
                          <a:ea typeface="楷体" panose="02010609060101010101" pitchFamily="49" charset="-122"/>
                        </a:rPr>
                        <a:t>乳液接枝</a:t>
                      </a:r>
                      <a:r>
                        <a:rPr lang="en-US" altLang="zh-CN" sz="2000" baseline="0" dirty="0">
                          <a:latin typeface="Arial" panose="020B0604020202020204" pitchFamily="34" charset="0"/>
                          <a:ea typeface="楷体" panose="02010609060101010101" pitchFamily="49" charset="-122"/>
                        </a:rPr>
                        <a:t>-</a:t>
                      </a:r>
                      <a:r>
                        <a:rPr lang="zh-CN" altLang="en-US" sz="2000" baseline="0" dirty="0">
                          <a:latin typeface="Arial" panose="020B0604020202020204" pitchFamily="34" charset="0"/>
                          <a:ea typeface="楷体" panose="02010609060101010101" pitchFamily="49" charset="-122"/>
                        </a:rPr>
                        <a:t>悬浮聚合</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1987</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6"/>
                  </a:ext>
                </a:extLst>
              </a:tr>
              <a:tr h="370840">
                <a:tc rowSpan="2">
                  <a:txBody>
                    <a:bodyPr/>
                    <a:lstStyle/>
                    <a:p>
                      <a:pPr algn="ctr"/>
                      <a:r>
                        <a:rPr lang="zh-CN" altLang="en-US" sz="2000" baseline="0" dirty="0">
                          <a:latin typeface="Arial" panose="020B0604020202020204" pitchFamily="34" charset="0"/>
                          <a:ea typeface="楷体" panose="02010609060101010101" pitchFamily="49" charset="-122"/>
                        </a:rPr>
                        <a:t>吉林化学工业公司</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HIPS</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5000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aseline="0" dirty="0">
                          <a:latin typeface="Arial" panose="020B0604020202020204" pitchFamily="34" charset="0"/>
                          <a:ea typeface="楷体" panose="02010609060101010101" pitchFamily="49" charset="-122"/>
                        </a:rPr>
                        <a:t>TEC-MTC</a:t>
                      </a:r>
                      <a:r>
                        <a:rPr lang="zh-CN" altLang="en-US" sz="2000" baseline="0" dirty="0">
                          <a:latin typeface="Arial" panose="020B0604020202020204" pitchFamily="34" charset="0"/>
                          <a:ea typeface="楷体" panose="02010609060101010101" pitchFamily="49" charset="-122"/>
                        </a:rPr>
                        <a:t>本体法</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1987</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7"/>
                  </a:ext>
                </a:extLst>
              </a:tr>
              <a:tr h="370840">
                <a:tc vMerge="1">
                  <a:txBody>
                    <a:bodyPr/>
                    <a:lstStyle/>
                    <a:p>
                      <a:endParaRPr lang="zh-CN" altLang="en-US" dirty="0"/>
                    </a:p>
                  </a:txBody>
                  <a:tcPr/>
                </a:tc>
                <a:tc>
                  <a:txBody>
                    <a:bodyPr/>
                    <a:lstStyle/>
                    <a:p>
                      <a:pPr algn="ctr"/>
                      <a:r>
                        <a:rPr lang="en-US" altLang="zh-CN" sz="2000" baseline="0" dirty="0">
                          <a:latin typeface="Arial" panose="020B0604020202020204" pitchFamily="34" charset="0"/>
                          <a:ea typeface="楷体" panose="02010609060101010101" pitchFamily="49" charset="-122"/>
                        </a:rPr>
                        <a:t>ABS</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10000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aseline="0" dirty="0">
                          <a:latin typeface="Arial" panose="020B0604020202020204" pitchFamily="34" charset="0"/>
                          <a:ea typeface="楷体" panose="02010609060101010101" pitchFamily="49" charset="-122"/>
                        </a:rPr>
                        <a:t>TEC-MTC</a:t>
                      </a:r>
                      <a:r>
                        <a:rPr lang="zh-CN" altLang="en-US" sz="2000" baseline="0" dirty="0">
                          <a:latin typeface="Arial" panose="020B0604020202020204" pitchFamily="34" charset="0"/>
                          <a:ea typeface="楷体" panose="02010609060101010101" pitchFamily="49" charset="-122"/>
                        </a:rPr>
                        <a:t>本体法</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1989</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8"/>
                  </a:ext>
                </a:extLst>
              </a:tr>
              <a:tr h="370840">
                <a:tc>
                  <a:txBody>
                    <a:bodyPr/>
                    <a:lstStyle/>
                    <a:p>
                      <a:pPr algn="ctr"/>
                      <a:r>
                        <a:rPr lang="zh-CN" altLang="en-US" sz="2000" baseline="0" dirty="0">
                          <a:latin typeface="Arial" panose="020B0604020202020204" pitchFamily="34" charset="0"/>
                          <a:ea typeface="楷体" panose="02010609060101010101" pitchFamily="49" charset="-122"/>
                        </a:rPr>
                        <a:t>抚顺石化</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PS</a:t>
                      </a:r>
                      <a:r>
                        <a:rPr lang="zh-CN" altLang="en-US" sz="2000" baseline="0" dirty="0">
                          <a:latin typeface="Arial" panose="020B0604020202020204" pitchFamily="34" charset="0"/>
                          <a:ea typeface="楷体" panose="02010609060101010101" pitchFamily="49" charset="-122"/>
                        </a:rPr>
                        <a:t>、</a:t>
                      </a:r>
                      <a:r>
                        <a:rPr lang="en-US" altLang="zh-CN" sz="2000" baseline="0" dirty="0">
                          <a:latin typeface="Arial" panose="020B0604020202020204" pitchFamily="34" charset="0"/>
                          <a:ea typeface="楷体" panose="02010609060101010101" pitchFamily="49" charset="-122"/>
                        </a:rPr>
                        <a:t>HIPS</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10000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err="1">
                          <a:latin typeface="Arial" panose="020B0604020202020204" pitchFamily="34" charset="0"/>
                          <a:ea typeface="楷体" panose="02010609060101010101" pitchFamily="49" charset="-122"/>
                        </a:rPr>
                        <a:t>Cosden</a:t>
                      </a:r>
                      <a:r>
                        <a:rPr lang="zh-CN" altLang="en-US" sz="2000" baseline="0" dirty="0">
                          <a:latin typeface="Arial" panose="020B0604020202020204" pitchFamily="34" charset="0"/>
                          <a:ea typeface="楷体" panose="02010609060101010101" pitchFamily="49" charset="-122"/>
                        </a:rPr>
                        <a:t>本体法</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1989</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09"/>
                  </a:ext>
                </a:extLst>
              </a:tr>
              <a:tr h="370840">
                <a:tc>
                  <a:txBody>
                    <a:bodyPr/>
                    <a:lstStyle/>
                    <a:p>
                      <a:pPr algn="ctr"/>
                      <a:r>
                        <a:rPr lang="zh-CN" altLang="en-US" sz="2000" baseline="0" dirty="0">
                          <a:latin typeface="Arial" panose="020B0604020202020204" pitchFamily="34" charset="0"/>
                          <a:ea typeface="楷体" panose="02010609060101010101" pitchFamily="49" charset="-122"/>
                        </a:rPr>
                        <a:t>燕山石化</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PS</a:t>
                      </a:r>
                      <a:r>
                        <a:rPr lang="zh-CN" altLang="en-US" sz="2000" baseline="0" dirty="0">
                          <a:latin typeface="Arial" panose="020B0604020202020204" pitchFamily="34" charset="0"/>
                          <a:ea typeface="楷体" panose="02010609060101010101" pitchFamily="49" charset="-122"/>
                        </a:rPr>
                        <a:t>、</a:t>
                      </a:r>
                      <a:r>
                        <a:rPr lang="en-US" altLang="zh-CN" sz="2000" baseline="0" dirty="0">
                          <a:latin typeface="Arial" panose="020B0604020202020204" pitchFamily="34" charset="0"/>
                          <a:ea typeface="楷体" panose="02010609060101010101" pitchFamily="49" charset="-122"/>
                        </a:rPr>
                        <a:t>HIPS</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50000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Dow</a:t>
                      </a:r>
                      <a:r>
                        <a:rPr lang="zh-CN" altLang="en-US" sz="2000" baseline="0" dirty="0">
                          <a:latin typeface="Arial" panose="020B0604020202020204" pitchFamily="34" charset="0"/>
                          <a:ea typeface="楷体" panose="02010609060101010101" pitchFamily="49" charset="-122"/>
                        </a:rPr>
                        <a:t>本体法</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1989</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10"/>
                  </a:ext>
                </a:extLst>
              </a:tr>
              <a:tr h="370840">
                <a:tc>
                  <a:txBody>
                    <a:bodyPr/>
                    <a:lstStyle/>
                    <a:p>
                      <a:pPr algn="ctr"/>
                      <a:r>
                        <a:rPr lang="zh-CN" altLang="en-US" sz="2000" baseline="0" dirty="0">
                          <a:latin typeface="Arial" panose="020B0604020202020204" pitchFamily="34" charset="0"/>
                          <a:ea typeface="楷体" panose="02010609060101010101" pitchFamily="49" charset="-122"/>
                        </a:rPr>
                        <a:t>金陵石化</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EPS</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10000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Shell</a:t>
                      </a:r>
                      <a:r>
                        <a:rPr lang="zh-CN" altLang="en-US" sz="2000" baseline="0" dirty="0">
                          <a:latin typeface="Arial" panose="020B0604020202020204" pitchFamily="34" charset="0"/>
                          <a:ea typeface="楷体" panose="02010609060101010101" pitchFamily="49" charset="-122"/>
                        </a:rPr>
                        <a:t>一步法悬浮</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1991</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11"/>
                  </a:ext>
                </a:extLst>
              </a:tr>
              <a:tr h="370840">
                <a:tc>
                  <a:txBody>
                    <a:bodyPr/>
                    <a:lstStyle/>
                    <a:p>
                      <a:pPr algn="ctr"/>
                      <a:r>
                        <a:rPr lang="zh-CN" altLang="en-US" sz="2000" baseline="0" dirty="0">
                          <a:latin typeface="Arial" panose="020B0604020202020204" pitchFamily="34" charset="0"/>
                          <a:ea typeface="楷体" panose="02010609060101010101" pitchFamily="49" charset="-122"/>
                        </a:rPr>
                        <a:t>汕头海洋</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PS</a:t>
                      </a:r>
                      <a:r>
                        <a:rPr lang="zh-CN" altLang="en-US" sz="2000" baseline="0" dirty="0">
                          <a:latin typeface="Arial" panose="020B0604020202020204" pitchFamily="34" charset="0"/>
                          <a:ea typeface="楷体" panose="02010609060101010101" pitchFamily="49" charset="-122"/>
                        </a:rPr>
                        <a:t>、</a:t>
                      </a:r>
                      <a:r>
                        <a:rPr lang="en-US" altLang="zh-CN" sz="2000" baseline="0" dirty="0">
                          <a:latin typeface="Arial" panose="020B0604020202020204" pitchFamily="34" charset="0"/>
                          <a:ea typeface="楷体" panose="02010609060101010101" pitchFamily="49" charset="-122"/>
                        </a:rPr>
                        <a:t>HIPS</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50000</a:t>
                      </a:r>
                      <a:endParaRPr lang="zh-CN" altLang="en-US" sz="2000" baseline="0" dirty="0">
                        <a:latin typeface="Arial" panose="020B0604020202020204" pitchFamily="34" charset="0"/>
                        <a:ea typeface="楷体" panose="02010609060101010101" pitchFamily="49" charset="-122"/>
                      </a:endParaRPr>
                    </a:p>
                  </a:txBody>
                  <a:tcPr anchor="ctr"/>
                </a:tc>
                <a:tc>
                  <a:txBody>
                    <a:bodyPr/>
                    <a:lstStyle/>
                    <a:p>
                      <a:pPr algn="ctr"/>
                      <a:r>
                        <a:rPr lang="zh-CN" altLang="en-US" sz="2000" baseline="0" dirty="0">
                          <a:latin typeface="Arial" panose="020B0604020202020204" pitchFamily="34" charset="0"/>
                          <a:ea typeface="楷体" panose="02010609060101010101" pitchFamily="49" charset="-122"/>
                        </a:rPr>
                        <a:t>菲纳本体法</a:t>
                      </a:r>
                    </a:p>
                  </a:txBody>
                  <a:tcPr anchor="ctr"/>
                </a:tc>
                <a:tc>
                  <a:txBody>
                    <a:bodyPr/>
                    <a:lstStyle/>
                    <a:p>
                      <a:pPr algn="ctr"/>
                      <a:r>
                        <a:rPr lang="en-US" altLang="zh-CN" sz="2000" baseline="0" dirty="0">
                          <a:latin typeface="Arial" panose="020B0604020202020204" pitchFamily="34" charset="0"/>
                          <a:ea typeface="楷体" panose="02010609060101010101" pitchFamily="49" charset="-122"/>
                        </a:rPr>
                        <a:t>1991</a:t>
                      </a:r>
                      <a:endParaRPr lang="zh-CN" altLang="en-US" sz="2000" baseline="0" dirty="0">
                        <a:latin typeface="Arial" panose="020B0604020202020204" pitchFamily="34" charset="0"/>
                        <a:ea typeface="楷体" panose="02010609060101010101" pitchFamily="49" charset="-122"/>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435186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73909"/>
            <a:ext cx="9144000" cy="4110182"/>
          </a:xfrm>
          <a:prstGeom prst="rect">
            <a:avLst/>
          </a:prstGeom>
        </p:spPr>
      </p:pic>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222466"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抚顺石化</a:t>
            </a:r>
            <a:r>
              <a:rPr lang="en-US" altLang="zh-CN" sz="2800" dirty="0">
                <a:latin typeface="楷体" panose="02010609060101010101" pitchFamily="49" charset="-122"/>
                <a:ea typeface="楷体" panose="02010609060101010101" pitchFamily="49" charset="-122"/>
                <a:cs typeface="Arial" panose="020B0604020202020204" pitchFamily="34" charset="0"/>
              </a:rPr>
              <a:t>HIPS</a:t>
            </a:r>
            <a:r>
              <a:rPr lang="zh-CN" altLang="en-US" sz="2800" dirty="0">
                <a:latin typeface="楷体" panose="02010609060101010101" pitchFamily="49" charset="-122"/>
                <a:ea typeface="楷体" panose="02010609060101010101" pitchFamily="49" charset="-122"/>
                <a:cs typeface="Arial" panose="020B0604020202020204" pitchFamily="34" charset="0"/>
              </a:rPr>
              <a:t>流程</a:t>
            </a:r>
          </a:p>
        </p:txBody>
      </p:sp>
      <p:sp>
        <p:nvSpPr>
          <p:cNvPr id="3" name="圆角矩形标注 2"/>
          <p:cNvSpPr/>
          <p:nvPr/>
        </p:nvSpPr>
        <p:spPr>
          <a:xfrm>
            <a:off x="4572000" y="260871"/>
            <a:ext cx="3312368" cy="935881"/>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采用负压聚合工艺</a:t>
            </a:r>
          </a:p>
        </p:txBody>
      </p:sp>
      <p:sp>
        <p:nvSpPr>
          <p:cNvPr id="4" name="圆角矩形标注 3"/>
          <p:cNvSpPr/>
          <p:nvPr/>
        </p:nvSpPr>
        <p:spPr>
          <a:xfrm>
            <a:off x="2043831" y="5678271"/>
            <a:ext cx="4176464" cy="648072"/>
          </a:xfrm>
          <a:prstGeom prst="wedgeRoundRectCallout">
            <a:avLst>
              <a:gd name="adj1" fmla="val -21465"/>
              <a:gd name="adj2" fmla="val -88185"/>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立式预聚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卧式聚合</a:t>
            </a:r>
          </a:p>
        </p:txBody>
      </p:sp>
    </p:spTree>
    <p:extLst>
      <p:ext uri="{BB962C8B-B14F-4D97-AF65-F5344CB8AC3E}">
        <p14:creationId xmlns:p14="http://schemas.microsoft.com/office/powerpoint/2010/main" val="2385246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燕山石化流程</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3" y="1124744"/>
            <a:ext cx="8810391" cy="4608512"/>
          </a:xfrm>
          <a:prstGeom prst="rect">
            <a:avLst/>
          </a:prstGeom>
        </p:spPr>
      </p:pic>
      <p:sp>
        <p:nvSpPr>
          <p:cNvPr id="3" name="矩形 2">
            <a:extLst>
              <a:ext uri="{FF2B5EF4-FFF2-40B4-BE49-F238E27FC236}">
                <a16:creationId xmlns:a16="http://schemas.microsoft.com/office/drawing/2014/main" id="{491DBB8F-5862-4A2E-916A-49EBF3AC0783}"/>
              </a:ext>
            </a:extLst>
          </p:cNvPr>
          <p:cNvSpPr/>
          <p:nvPr/>
        </p:nvSpPr>
        <p:spPr>
          <a:xfrm>
            <a:off x="179512" y="2708920"/>
            <a:ext cx="1368152" cy="1152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9017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3.4 PVC</a:t>
            </a:r>
            <a:r>
              <a:rPr lang="zh-CN" altLang="en-US" sz="2800" dirty="0">
                <a:latin typeface="楷体" panose="02010609060101010101" pitchFamily="49" charset="-122"/>
                <a:ea typeface="楷体" panose="02010609060101010101" pitchFamily="49" charset="-122"/>
                <a:cs typeface="Arial" panose="020B0604020202020204" pitchFamily="34" charset="0"/>
              </a:rPr>
              <a:t>非均相生产</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94" y="908721"/>
            <a:ext cx="3952875" cy="298132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908720"/>
            <a:ext cx="4489947" cy="2981325"/>
          </a:xfrm>
          <a:prstGeom prst="rect">
            <a:avLst/>
          </a:prstGeom>
        </p:spPr>
      </p:pic>
      <p:sp>
        <p:nvSpPr>
          <p:cNvPr id="4" name="圆角矩形标注 3"/>
          <p:cNvSpPr/>
          <p:nvPr/>
        </p:nvSpPr>
        <p:spPr>
          <a:xfrm>
            <a:off x="6084167" y="4293096"/>
            <a:ext cx="2689747" cy="2448272"/>
          </a:xfrm>
          <a:prstGeom prst="wedgeRoundRectCallout">
            <a:avLst>
              <a:gd name="adj1" fmla="val -8128"/>
              <a:gd name="adj2" fmla="val -65760"/>
              <a:gd name="adj3" fmla="val 1666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400">
                <a:latin typeface="楷体" panose="02010609060101010101" pitchFamily="49" charset="-122"/>
                <a:ea typeface="楷体" panose="02010609060101010101" pitchFamily="49" charset="-122"/>
              </a:rPr>
              <a:t>增塑聚氯乙烯类材料具有更易杀菌、更加透明的特点，并且具有更好的化学稳定性和经济有效性。</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592" y="3903111"/>
            <a:ext cx="3274578" cy="2766249"/>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15341" r="15001"/>
          <a:stretch/>
        </p:blipFill>
        <p:spPr>
          <a:xfrm>
            <a:off x="3617170" y="3356991"/>
            <a:ext cx="2322982" cy="3334789"/>
          </a:xfrm>
          <a:prstGeom prst="rect">
            <a:avLst/>
          </a:prstGeom>
        </p:spPr>
      </p:pic>
    </p:spTree>
    <p:extLst>
      <p:ext uri="{BB962C8B-B14F-4D97-AF65-F5344CB8AC3E}">
        <p14:creationId xmlns:p14="http://schemas.microsoft.com/office/powerpoint/2010/main" val="3139422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9E5BA8C-FC87-4E19-A252-E9E48D6B9608}"/>
              </a:ext>
            </a:extLst>
          </p:cNvPr>
          <p:cNvPicPr>
            <a:picLocks noChangeAspect="1"/>
          </p:cNvPicPr>
          <p:nvPr/>
        </p:nvPicPr>
        <p:blipFill rotWithShape="1">
          <a:blip r:embed="rId2"/>
          <a:srcRect l="27919" t="16709" r="9170" b="15721"/>
          <a:stretch/>
        </p:blipFill>
        <p:spPr>
          <a:xfrm>
            <a:off x="683568" y="445400"/>
            <a:ext cx="3740062" cy="1492425"/>
          </a:xfrm>
          <a:prstGeom prst="rect">
            <a:avLst/>
          </a:prstGeom>
        </p:spPr>
      </p:pic>
      <p:sp>
        <p:nvSpPr>
          <p:cNvPr id="5" name="矩形 4">
            <a:extLst>
              <a:ext uri="{FF2B5EF4-FFF2-40B4-BE49-F238E27FC236}">
                <a16:creationId xmlns:a16="http://schemas.microsoft.com/office/drawing/2014/main" id="{2503EF6E-BACC-4C6E-A466-C6395B6C5093}"/>
              </a:ext>
            </a:extLst>
          </p:cNvPr>
          <p:cNvSpPr/>
          <p:nvPr/>
        </p:nvSpPr>
        <p:spPr>
          <a:xfrm>
            <a:off x="4644008" y="476672"/>
            <a:ext cx="3960440" cy="1429879"/>
          </a:xfrm>
          <a:prstGeom prst="rect">
            <a:avLst/>
          </a:prstGeom>
        </p:spPr>
        <p:txBody>
          <a:bodyPr wrap="square">
            <a:spAutoFit/>
          </a:bodyPr>
          <a:lstStyle/>
          <a:p>
            <a:pPr>
              <a:lnSpc>
                <a:spcPct val="120000"/>
              </a:lnSpc>
            </a:pPr>
            <a:r>
              <a:rPr lang="en-US" altLang="zh-CN" sz="2000" b="1" dirty="0">
                <a:solidFill>
                  <a:srgbClr val="0000FF"/>
                </a:solidFill>
                <a:latin typeface="Times New Roman" pitchFamily="18" charset="0"/>
                <a:cs typeface="Times New Roman" pitchFamily="18" charset="0"/>
              </a:rPr>
              <a:t>Forms </a:t>
            </a:r>
          </a:p>
          <a:p>
            <a:pPr marL="285750" indent="-285750">
              <a:lnSpc>
                <a:spcPct val="120000"/>
              </a:lnSpc>
              <a:buFont typeface="Arial" pitchFamily="34" charset="0"/>
              <a:buChar char="•"/>
            </a:pPr>
            <a:r>
              <a:rPr lang="zh-CN" altLang="en-US" b="1" dirty="0">
                <a:solidFill>
                  <a:srgbClr val="0000FF"/>
                </a:solidFill>
                <a:latin typeface="Times New Roman" pitchFamily="18" charset="0"/>
                <a:cs typeface="Times New Roman" pitchFamily="18" charset="0"/>
              </a:rPr>
              <a:t>软质</a:t>
            </a:r>
            <a:r>
              <a:rPr lang="en-US" altLang="zh-CN" b="1" dirty="0">
                <a:solidFill>
                  <a:srgbClr val="0000FF"/>
                </a:solidFill>
                <a:latin typeface="Times New Roman" pitchFamily="18" charset="0"/>
                <a:cs typeface="Times New Roman" pitchFamily="18" charset="0"/>
              </a:rPr>
              <a:t>PVC: </a:t>
            </a:r>
            <a:r>
              <a:rPr lang="zh-CN" altLang="en-US" b="1" dirty="0">
                <a:solidFill>
                  <a:srgbClr val="0000FF"/>
                </a:solidFill>
                <a:latin typeface="Times New Roman" pitchFamily="18" charset="0"/>
                <a:cs typeface="Times New Roman" pitchFamily="18" charset="0"/>
              </a:rPr>
              <a:t>增塑剂含量为</a:t>
            </a:r>
            <a:r>
              <a:rPr lang="en-US" altLang="zh-CN" b="1" dirty="0">
                <a:solidFill>
                  <a:srgbClr val="0000FF"/>
                </a:solidFill>
                <a:latin typeface="Times New Roman" pitchFamily="18" charset="0"/>
                <a:cs typeface="Times New Roman" pitchFamily="18" charset="0"/>
              </a:rPr>
              <a:t>30-70%</a:t>
            </a:r>
          </a:p>
          <a:p>
            <a:pPr marL="285750" indent="-285750">
              <a:lnSpc>
                <a:spcPct val="120000"/>
              </a:lnSpc>
              <a:buFont typeface="Arial" pitchFamily="34" charset="0"/>
              <a:buChar char="•"/>
            </a:pPr>
            <a:r>
              <a:rPr lang="zh-CN" altLang="en-US" b="1" dirty="0">
                <a:solidFill>
                  <a:srgbClr val="0000FF"/>
                </a:solidFill>
                <a:latin typeface="Times New Roman" pitchFamily="18" charset="0"/>
                <a:cs typeface="Times New Roman" pitchFamily="18" charset="0"/>
              </a:rPr>
              <a:t>硬质</a:t>
            </a:r>
            <a:r>
              <a:rPr lang="en-US" altLang="zh-CN" b="1" dirty="0">
                <a:solidFill>
                  <a:srgbClr val="0000FF"/>
                </a:solidFill>
                <a:latin typeface="Times New Roman" pitchFamily="18" charset="0"/>
                <a:cs typeface="Times New Roman" pitchFamily="18" charset="0"/>
              </a:rPr>
              <a:t>PVC:</a:t>
            </a:r>
            <a:r>
              <a:rPr lang="zh-CN" altLang="en-US" b="1" dirty="0">
                <a:solidFill>
                  <a:srgbClr val="0000FF"/>
                </a:solidFill>
                <a:latin typeface="Times New Roman" pitchFamily="18" charset="0"/>
                <a:cs typeface="Times New Roman" pitchFamily="18" charset="0"/>
              </a:rPr>
              <a:t>增塑剂含量低于</a:t>
            </a:r>
            <a:r>
              <a:rPr lang="en-US" altLang="zh-CN" b="1" dirty="0">
                <a:solidFill>
                  <a:srgbClr val="0000FF"/>
                </a:solidFill>
                <a:latin typeface="Times New Roman" pitchFamily="18" charset="0"/>
                <a:cs typeface="Times New Roman" pitchFamily="18" charset="0"/>
              </a:rPr>
              <a:t>10%</a:t>
            </a:r>
          </a:p>
          <a:p>
            <a:pPr marL="285750" indent="-285750">
              <a:lnSpc>
                <a:spcPct val="120000"/>
              </a:lnSpc>
              <a:buFont typeface="Arial" pitchFamily="34" charset="0"/>
              <a:buChar char="•"/>
            </a:pPr>
            <a:r>
              <a:rPr lang="zh-CN" altLang="en-US" b="1" dirty="0">
                <a:solidFill>
                  <a:srgbClr val="0000FF"/>
                </a:solidFill>
                <a:latin typeface="Times New Roman" pitchFamily="18" charset="0"/>
                <a:cs typeface="Times New Roman" pitchFamily="18" charset="0"/>
              </a:rPr>
              <a:t>半硬质</a:t>
            </a:r>
            <a:r>
              <a:rPr lang="en-US" altLang="zh-CN" b="1" dirty="0">
                <a:solidFill>
                  <a:srgbClr val="0000FF"/>
                </a:solidFill>
                <a:latin typeface="Times New Roman" pitchFamily="18" charset="0"/>
                <a:cs typeface="Times New Roman" pitchFamily="18" charset="0"/>
              </a:rPr>
              <a:t>PVC:</a:t>
            </a:r>
            <a:r>
              <a:rPr lang="zh-CN" altLang="en-US" b="1" dirty="0">
                <a:solidFill>
                  <a:srgbClr val="0000FF"/>
                </a:solidFill>
                <a:latin typeface="Times New Roman" pitchFamily="18" charset="0"/>
                <a:cs typeface="Times New Roman" pitchFamily="18" charset="0"/>
              </a:rPr>
              <a:t>增塑剂含量为</a:t>
            </a:r>
            <a:r>
              <a:rPr lang="en-US" altLang="zh-CN" b="1" dirty="0">
                <a:solidFill>
                  <a:srgbClr val="0000FF"/>
                </a:solidFill>
                <a:latin typeface="Times New Roman" pitchFamily="18" charset="0"/>
                <a:cs typeface="Times New Roman" pitchFamily="18" charset="0"/>
              </a:rPr>
              <a:t>10-30%</a:t>
            </a:r>
          </a:p>
        </p:txBody>
      </p:sp>
      <p:graphicFrame>
        <p:nvGraphicFramePr>
          <p:cNvPr id="7" name="表格 6">
            <a:extLst>
              <a:ext uri="{FF2B5EF4-FFF2-40B4-BE49-F238E27FC236}">
                <a16:creationId xmlns:a16="http://schemas.microsoft.com/office/drawing/2014/main" id="{18E084ED-880D-4F9B-82B2-4A945F6F1CAD}"/>
              </a:ext>
            </a:extLst>
          </p:cNvPr>
          <p:cNvGraphicFramePr>
            <a:graphicFrameLocks noGrp="1"/>
          </p:cNvGraphicFramePr>
          <p:nvPr>
            <p:extLst>
              <p:ext uri="{D42A27DB-BD31-4B8C-83A1-F6EECF244321}">
                <p14:modId xmlns:p14="http://schemas.microsoft.com/office/powerpoint/2010/main" val="2661273799"/>
              </p:ext>
            </p:extLst>
          </p:nvPr>
        </p:nvGraphicFramePr>
        <p:xfrm>
          <a:off x="932521" y="2420888"/>
          <a:ext cx="6982217" cy="4171465"/>
        </p:xfrm>
        <a:graphic>
          <a:graphicData uri="http://schemas.openxmlformats.org/drawingml/2006/table">
            <a:tbl>
              <a:tblPr/>
              <a:tblGrid>
                <a:gridCol w="2032565">
                  <a:extLst>
                    <a:ext uri="{9D8B030D-6E8A-4147-A177-3AD203B41FA5}">
                      <a16:colId xmlns:a16="http://schemas.microsoft.com/office/drawing/2014/main" val="20000"/>
                    </a:ext>
                  </a:extLst>
                </a:gridCol>
                <a:gridCol w="2415478">
                  <a:extLst>
                    <a:ext uri="{9D8B030D-6E8A-4147-A177-3AD203B41FA5}">
                      <a16:colId xmlns:a16="http://schemas.microsoft.com/office/drawing/2014/main" val="20001"/>
                    </a:ext>
                  </a:extLst>
                </a:gridCol>
                <a:gridCol w="2534174">
                  <a:extLst>
                    <a:ext uri="{9D8B030D-6E8A-4147-A177-3AD203B41FA5}">
                      <a16:colId xmlns:a16="http://schemas.microsoft.com/office/drawing/2014/main" val="20002"/>
                    </a:ext>
                  </a:extLst>
                </a:gridCol>
              </a:tblGrid>
              <a:tr h="280694">
                <a:tc>
                  <a:txBody>
                    <a:bodyPr/>
                    <a:lstStyle/>
                    <a:p>
                      <a:pPr algn="ctr"/>
                      <a:r>
                        <a:rPr lang="en-US" sz="1200">
                          <a:effectLst/>
                          <a:latin typeface="Times New Roman" pitchFamily="18" charset="0"/>
                          <a:cs typeface="Times New Roman" pitchFamily="18" charset="0"/>
                        </a:rPr>
                        <a:t>Property</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200">
                          <a:effectLst/>
                          <a:latin typeface="Times New Roman" pitchFamily="18" charset="0"/>
                          <a:cs typeface="Times New Roman" pitchFamily="18" charset="0"/>
                        </a:rPr>
                        <a:t>Rigid PVC</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200">
                          <a:effectLst/>
                          <a:latin typeface="Times New Roman" pitchFamily="18" charset="0"/>
                          <a:cs typeface="Times New Roman" pitchFamily="18" charset="0"/>
                        </a:rPr>
                        <a:t>Flexible PVC</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280694">
                <a:tc>
                  <a:txBody>
                    <a:bodyPr/>
                    <a:lstStyle/>
                    <a:p>
                      <a:r>
                        <a:rPr lang="en-US" sz="1200" u="none" strike="noStrike" dirty="0">
                          <a:solidFill>
                            <a:srgbClr val="0B0080"/>
                          </a:solidFill>
                          <a:effectLst/>
                          <a:latin typeface="Times New Roman" pitchFamily="18" charset="0"/>
                          <a:cs typeface="Times New Roman" pitchFamily="18" charset="0"/>
                        </a:rPr>
                        <a:t>Density</a:t>
                      </a:r>
                      <a:r>
                        <a:rPr lang="en-US" sz="1200" dirty="0">
                          <a:effectLst/>
                          <a:latin typeface="Times New Roman" pitchFamily="18" charset="0"/>
                          <a:cs typeface="Times New Roman" pitchFamily="18" charset="0"/>
                        </a:rPr>
                        <a:t> [g/cm</a:t>
                      </a:r>
                      <a:r>
                        <a:rPr lang="en-US" sz="1200" baseline="30000" dirty="0">
                          <a:effectLst/>
                          <a:latin typeface="Times New Roman" pitchFamily="18" charset="0"/>
                          <a:cs typeface="Times New Roman" pitchFamily="18" charset="0"/>
                        </a:rPr>
                        <a:t>3</a:t>
                      </a:r>
                      <a:r>
                        <a:rPr lang="en-US" sz="1200" dirty="0">
                          <a:effectLst/>
                          <a:latin typeface="Times New Roman" pitchFamily="18" charset="0"/>
                          <a:cs typeface="Times New Roman" pitchFamily="18" charset="0"/>
                        </a:rPr>
                        <a:t>]</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ltLang="zh-CN" sz="1200">
                          <a:effectLst/>
                          <a:latin typeface="Times New Roman" pitchFamily="18" charset="0"/>
                          <a:cs typeface="Times New Roman" pitchFamily="18" charset="0"/>
                        </a:rPr>
                        <a:t>1.3–1.45</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ltLang="zh-CN" sz="1200" dirty="0">
                          <a:effectLst/>
                          <a:latin typeface="Times New Roman" pitchFamily="18" charset="0"/>
                          <a:cs typeface="Times New Roman" pitchFamily="18" charset="0"/>
                        </a:rPr>
                        <a:t>1.1–1.35</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486752">
                <a:tc>
                  <a:txBody>
                    <a:bodyPr/>
                    <a:lstStyle/>
                    <a:p>
                      <a:r>
                        <a:rPr lang="en-US" sz="1200" u="none" strike="noStrike" dirty="0">
                          <a:solidFill>
                            <a:srgbClr val="0B0080"/>
                          </a:solidFill>
                          <a:effectLst/>
                          <a:latin typeface="Times New Roman" pitchFamily="18" charset="0"/>
                          <a:cs typeface="Times New Roman" pitchFamily="18" charset="0"/>
                        </a:rPr>
                        <a:t>Thermal conductivity</a:t>
                      </a:r>
                      <a:r>
                        <a:rPr lang="en-US" sz="1200" dirty="0">
                          <a:effectLst/>
                          <a:latin typeface="Times New Roman" pitchFamily="18" charset="0"/>
                          <a:cs typeface="Times New Roman" pitchFamily="18" charset="0"/>
                        </a:rPr>
                        <a:t> [W/(</a:t>
                      </a:r>
                      <a:r>
                        <a:rPr lang="en-US" sz="1200" dirty="0" err="1">
                          <a:effectLst/>
                          <a:latin typeface="Times New Roman" pitchFamily="18" charset="0"/>
                          <a:cs typeface="Times New Roman" pitchFamily="18" charset="0"/>
                        </a:rPr>
                        <a:t>m·</a:t>
                      </a:r>
                      <a:r>
                        <a:rPr lang="en-US" sz="1200" u="none" strike="noStrike" dirty="0" err="1">
                          <a:solidFill>
                            <a:srgbClr val="0B0080"/>
                          </a:solidFill>
                          <a:effectLst/>
                          <a:latin typeface="Times New Roman" pitchFamily="18" charset="0"/>
                          <a:cs typeface="Times New Roman" pitchFamily="18" charset="0"/>
                          <a:hlinkClick r:id="rId3" tooltip="Kelvin"/>
                        </a:rPr>
                        <a:t>K</a:t>
                      </a:r>
                      <a:r>
                        <a:rPr lang="en-US" sz="1200" dirty="0">
                          <a:effectLst/>
                          <a:latin typeface="Times New Roman" pitchFamily="18" charset="0"/>
                          <a:cs typeface="Times New Roman" pitchFamily="18" charset="0"/>
                        </a:rPr>
                        <a:t>)]</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ltLang="zh-CN" sz="1200">
                          <a:effectLst/>
                          <a:latin typeface="Times New Roman" pitchFamily="18" charset="0"/>
                          <a:cs typeface="Times New Roman" pitchFamily="18" charset="0"/>
                        </a:rPr>
                        <a:t>0.14–0.28</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ltLang="zh-CN" sz="1200">
                          <a:effectLst/>
                          <a:latin typeface="Times New Roman" pitchFamily="18" charset="0"/>
                          <a:cs typeface="Times New Roman" pitchFamily="18" charset="0"/>
                        </a:rPr>
                        <a:t>0.14–0.17</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410493">
                <a:tc>
                  <a:txBody>
                    <a:bodyPr/>
                    <a:lstStyle/>
                    <a:p>
                      <a:r>
                        <a:rPr lang="en-US" sz="1200" u="none" strike="noStrike" dirty="0">
                          <a:solidFill>
                            <a:srgbClr val="0B0080"/>
                          </a:solidFill>
                          <a:effectLst/>
                          <a:latin typeface="Times New Roman" pitchFamily="18" charset="0"/>
                          <a:cs typeface="Times New Roman" pitchFamily="18" charset="0"/>
                        </a:rPr>
                        <a:t>Yield strength</a:t>
                      </a:r>
                      <a:endParaRPr lang="en-US" sz="1200" dirty="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200">
                          <a:effectLst/>
                          <a:latin typeface="Times New Roman" pitchFamily="18" charset="0"/>
                          <a:cs typeface="Times New Roman" pitchFamily="18" charset="0"/>
                        </a:rPr>
                        <a:t>4,500–8,700 psi (31–60 MPa)</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200">
                          <a:effectLst/>
                          <a:latin typeface="Times New Roman" pitchFamily="18" charset="0"/>
                          <a:cs typeface="Times New Roman" pitchFamily="18" charset="0"/>
                        </a:rPr>
                        <a:t>1,450–3,600 psi (10.0–24.8 MPa)</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r h="280694">
                <a:tc>
                  <a:txBody>
                    <a:bodyPr/>
                    <a:lstStyle/>
                    <a:p>
                      <a:r>
                        <a:rPr lang="en-US" sz="1200" u="none" strike="noStrike" dirty="0">
                          <a:solidFill>
                            <a:srgbClr val="0B0080"/>
                          </a:solidFill>
                          <a:effectLst/>
                          <a:latin typeface="Times New Roman" pitchFamily="18" charset="0"/>
                          <a:cs typeface="Times New Roman" pitchFamily="18" charset="0"/>
                        </a:rPr>
                        <a:t>Young's modulus</a:t>
                      </a:r>
                      <a:endParaRPr lang="en-US" sz="1200" dirty="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it-IT" sz="1200" dirty="0">
                          <a:effectLst/>
                          <a:latin typeface="Times New Roman" pitchFamily="18" charset="0"/>
                          <a:cs typeface="Times New Roman" pitchFamily="18" charset="0"/>
                        </a:rPr>
                        <a:t>490,000 psi (3.4 GPa)</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zh-CN" altLang="en-US" sz="120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4"/>
                  </a:ext>
                </a:extLst>
              </a:tr>
              <a:tr h="280694">
                <a:tc>
                  <a:txBody>
                    <a:bodyPr/>
                    <a:lstStyle/>
                    <a:p>
                      <a:r>
                        <a:rPr lang="en-US" sz="1200" u="none" strike="noStrike" dirty="0">
                          <a:solidFill>
                            <a:srgbClr val="0B0080"/>
                          </a:solidFill>
                          <a:effectLst/>
                          <a:latin typeface="Times New Roman" pitchFamily="18" charset="0"/>
                          <a:cs typeface="Times New Roman" pitchFamily="18" charset="0"/>
                        </a:rPr>
                        <a:t>Flexural strength</a:t>
                      </a:r>
                      <a:r>
                        <a:rPr lang="en-US" sz="1200" dirty="0">
                          <a:effectLst/>
                          <a:latin typeface="Times New Roman" pitchFamily="18" charset="0"/>
                          <a:cs typeface="Times New Roman" pitchFamily="18" charset="0"/>
                        </a:rPr>
                        <a:t> (yield)</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it-IT" sz="1200" dirty="0">
                          <a:effectLst/>
                          <a:latin typeface="Times New Roman" pitchFamily="18" charset="0"/>
                          <a:cs typeface="Times New Roman" pitchFamily="18" charset="0"/>
                        </a:rPr>
                        <a:t>10,500 psi (72 MPa)</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zh-CN" altLang="en-US" sz="120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5"/>
                  </a:ext>
                </a:extLst>
              </a:tr>
              <a:tr h="486752">
                <a:tc>
                  <a:txBody>
                    <a:bodyPr/>
                    <a:lstStyle/>
                    <a:p>
                      <a:r>
                        <a:rPr lang="en-US" sz="1200" u="none" strike="noStrike" dirty="0">
                          <a:solidFill>
                            <a:srgbClr val="0B0080"/>
                          </a:solidFill>
                          <a:effectLst/>
                          <a:latin typeface="Times New Roman" pitchFamily="18" charset="0"/>
                          <a:cs typeface="Times New Roman" pitchFamily="18" charset="0"/>
                        </a:rPr>
                        <a:t>Compression strength</a:t>
                      </a:r>
                      <a:r>
                        <a:rPr lang="en-US" sz="1200" dirty="0">
                          <a:effectLst/>
                          <a:latin typeface="Times New Roman" pitchFamily="18" charset="0"/>
                          <a:cs typeface="Times New Roman" pitchFamily="18" charset="0"/>
                        </a:rPr>
                        <a:t> [psi]</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it-IT" sz="1200" dirty="0">
                          <a:effectLst/>
                          <a:latin typeface="Times New Roman" pitchFamily="18" charset="0"/>
                          <a:cs typeface="Times New Roman" pitchFamily="18" charset="0"/>
                        </a:rPr>
                        <a:t>9,500 psi (66 MPa)</a:t>
                      </a:r>
                      <a:r>
                        <a:rPr lang="it-IT" sz="1200" b="0" i="0" u="none" strike="noStrike" baseline="30000" dirty="0">
                          <a:solidFill>
                            <a:srgbClr val="0B0080"/>
                          </a:solidFill>
                          <a:effectLst/>
                          <a:latin typeface="Times New Roman" pitchFamily="18" charset="0"/>
                          <a:cs typeface="Times New Roman" pitchFamily="18" charset="0"/>
                        </a:rPr>
                        <a:t>[</a:t>
                      </a:r>
                      <a:endParaRPr lang="it-IT" sz="1200" dirty="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zh-CN" altLang="en-US" sz="1200" dirty="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6"/>
                  </a:ext>
                </a:extLst>
              </a:tr>
              <a:tr h="692811">
                <a:tc>
                  <a:txBody>
                    <a:bodyPr/>
                    <a:lstStyle/>
                    <a:p>
                      <a:r>
                        <a:rPr lang="en-US" sz="1200" u="none" strike="noStrike" dirty="0">
                          <a:solidFill>
                            <a:srgbClr val="0B0080"/>
                          </a:solidFill>
                          <a:effectLst/>
                          <a:latin typeface="Times New Roman" pitchFamily="18" charset="0"/>
                          <a:cs typeface="Times New Roman" pitchFamily="18" charset="0"/>
                        </a:rPr>
                        <a:t>Coefficient of thermal expansion</a:t>
                      </a:r>
                      <a:r>
                        <a:rPr lang="en-US" sz="1200" dirty="0">
                          <a:effectLst/>
                          <a:latin typeface="Times New Roman" pitchFamily="18" charset="0"/>
                          <a:cs typeface="Times New Roman" pitchFamily="18" charset="0"/>
                        </a:rPr>
                        <a:t> (linear) [mm/(mm °C)]</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ltLang="zh-CN" sz="1200" dirty="0">
                          <a:effectLst/>
                          <a:latin typeface="Times New Roman" pitchFamily="18" charset="0"/>
                          <a:cs typeface="Times New Roman" pitchFamily="18" charset="0"/>
                        </a:rPr>
                        <a:t>5×10</a:t>
                      </a:r>
                      <a:r>
                        <a:rPr lang="zh-CN" altLang="en-US" sz="1200" baseline="30000" dirty="0">
                          <a:effectLst/>
                          <a:latin typeface="Times New Roman" pitchFamily="18" charset="0"/>
                          <a:cs typeface="Times New Roman" pitchFamily="18" charset="0"/>
                        </a:rPr>
                        <a:t>−</a:t>
                      </a:r>
                      <a:r>
                        <a:rPr lang="en-US" altLang="zh-CN" sz="1200" baseline="30000" dirty="0">
                          <a:effectLst/>
                          <a:latin typeface="Times New Roman" pitchFamily="18" charset="0"/>
                          <a:cs typeface="Times New Roman" pitchFamily="18" charset="0"/>
                        </a:rPr>
                        <a:t>5</a:t>
                      </a:r>
                      <a:endParaRPr lang="zh-CN" altLang="en-US" sz="1200" dirty="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zh-CN" altLang="en-US" sz="120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7"/>
                  </a:ext>
                </a:extLst>
              </a:tr>
              <a:tr h="280694">
                <a:tc>
                  <a:txBody>
                    <a:bodyPr/>
                    <a:lstStyle/>
                    <a:p>
                      <a:r>
                        <a:rPr lang="en-US" sz="1200" u="none" strike="noStrike" dirty="0">
                          <a:solidFill>
                            <a:srgbClr val="0B0080"/>
                          </a:solidFill>
                          <a:effectLst/>
                          <a:latin typeface="Times New Roman" pitchFamily="18" charset="0"/>
                          <a:cs typeface="Times New Roman" pitchFamily="18" charset="0"/>
                        </a:rPr>
                        <a:t>Vicat B</a:t>
                      </a:r>
                      <a:r>
                        <a:rPr lang="en-US" sz="1200" dirty="0">
                          <a:effectLst/>
                          <a:latin typeface="Times New Roman" pitchFamily="18" charset="0"/>
                          <a:cs typeface="Times New Roman" pitchFamily="18" charset="0"/>
                        </a:rPr>
                        <a:t> [°C]</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ltLang="zh-CN" sz="1200">
                          <a:effectLst/>
                          <a:latin typeface="Times New Roman" pitchFamily="18" charset="0"/>
                          <a:cs typeface="Times New Roman" pitchFamily="18" charset="0"/>
                        </a:rPr>
                        <a:t>65–100</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sz="1200">
                          <a:effectLst/>
                          <a:latin typeface="Times New Roman" pitchFamily="18" charset="0"/>
                          <a:cs typeface="Times New Roman" pitchFamily="18" charset="0"/>
                        </a:rPr>
                        <a:t>Not recommended</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8"/>
                  </a:ext>
                </a:extLst>
              </a:tr>
              <a:tr h="280694">
                <a:tc>
                  <a:txBody>
                    <a:bodyPr/>
                    <a:lstStyle/>
                    <a:p>
                      <a:r>
                        <a:rPr lang="en-US" sz="1200" u="none" strike="noStrike" dirty="0">
                          <a:solidFill>
                            <a:srgbClr val="0B0080"/>
                          </a:solidFill>
                          <a:effectLst/>
                          <a:latin typeface="Times New Roman" pitchFamily="18" charset="0"/>
                          <a:cs typeface="Times New Roman" pitchFamily="18" charset="0"/>
                        </a:rPr>
                        <a:t>Resistivity</a:t>
                      </a:r>
                      <a:r>
                        <a:rPr lang="en-US" sz="1200" dirty="0">
                          <a:effectLst/>
                          <a:latin typeface="Times New Roman" pitchFamily="18" charset="0"/>
                          <a:cs typeface="Times New Roman" pitchFamily="18" charset="0"/>
                        </a:rPr>
                        <a:t> [</a:t>
                      </a:r>
                      <a:r>
                        <a:rPr lang="el-GR" sz="1200" dirty="0">
                          <a:effectLst/>
                          <a:latin typeface="Times New Roman" pitchFamily="18" charset="0"/>
                          <a:cs typeface="Times New Roman" pitchFamily="18" charset="0"/>
                        </a:rPr>
                        <a:t>Ω </a:t>
                      </a:r>
                      <a:r>
                        <a:rPr lang="en-US" sz="1200" dirty="0">
                          <a:effectLst/>
                          <a:latin typeface="Times New Roman" pitchFamily="18" charset="0"/>
                          <a:cs typeface="Times New Roman" pitchFamily="18" charset="0"/>
                        </a:rPr>
                        <a:t>m]</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ltLang="zh-CN" sz="1200">
                          <a:effectLst/>
                          <a:latin typeface="Times New Roman" pitchFamily="18" charset="0"/>
                          <a:cs typeface="Times New Roman" pitchFamily="18" charset="0"/>
                        </a:rPr>
                        <a:t>10</a:t>
                      </a:r>
                      <a:r>
                        <a:rPr lang="en-US" altLang="zh-CN" sz="1200" baseline="30000">
                          <a:effectLst/>
                          <a:latin typeface="Times New Roman" pitchFamily="18" charset="0"/>
                          <a:cs typeface="Times New Roman" pitchFamily="18" charset="0"/>
                        </a:rPr>
                        <a:t>16</a:t>
                      </a:r>
                      <a:endParaRPr lang="zh-CN" altLang="en-US" sz="120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ltLang="zh-CN" sz="1200">
                          <a:effectLst/>
                          <a:latin typeface="Times New Roman" pitchFamily="18" charset="0"/>
                          <a:cs typeface="Times New Roman" pitchFamily="18" charset="0"/>
                        </a:rPr>
                        <a:t>10</a:t>
                      </a:r>
                      <a:r>
                        <a:rPr lang="en-US" altLang="zh-CN" sz="1200" baseline="30000">
                          <a:effectLst/>
                          <a:latin typeface="Times New Roman" pitchFamily="18" charset="0"/>
                          <a:cs typeface="Times New Roman" pitchFamily="18" charset="0"/>
                        </a:rPr>
                        <a:t>12</a:t>
                      </a:r>
                      <a:r>
                        <a:rPr lang="en-US" altLang="zh-CN" sz="1200">
                          <a:effectLst/>
                          <a:latin typeface="Times New Roman" pitchFamily="18" charset="0"/>
                          <a:cs typeface="Times New Roman" pitchFamily="18" charset="0"/>
                        </a:rPr>
                        <a:t>–10</a:t>
                      </a:r>
                      <a:r>
                        <a:rPr lang="en-US" altLang="zh-CN" sz="1200" baseline="30000">
                          <a:effectLst/>
                          <a:latin typeface="Times New Roman" pitchFamily="18" charset="0"/>
                          <a:cs typeface="Times New Roman" pitchFamily="18" charset="0"/>
                        </a:rPr>
                        <a:t>15</a:t>
                      </a:r>
                      <a:endParaRPr lang="zh-CN" altLang="en-US" sz="120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9"/>
                  </a:ext>
                </a:extLst>
              </a:tr>
              <a:tr h="410493">
                <a:tc>
                  <a:txBody>
                    <a:bodyPr/>
                    <a:lstStyle/>
                    <a:p>
                      <a:r>
                        <a:rPr lang="en-US" sz="1200" u="none" strike="noStrike" dirty="0">
                          <a:solidFill>
                            <a:srgbClr val="0B0080"/>
                          </a:solidFill>
                          <a:effectLst/>
                          <a:latin typeface="Times New Roman" pitchFamily="18" charset="0"/>
                          <a:cs typeface="Times New Roman" pitchFamily="18" charset="0"/>
                        </a:rPr>
                        <a:t>Surface resistivity</a:t>
                      </a:r>
                      <a:r>
                        <a:rPr lang="en-US" sz="1200" dirty="0">
                          <a:effectLst/>
                          <a:latin typeface="Times New Roman" pitchFamily="18" charset="0"/>
                          <a:cs typeface="Times New Roman" pitchFamily="18" charset="0"/>
                        </a:rPr>
                        <a:t> [</a:t>
                      </a:r>
                      <a:r>
                        <a:rPr lang="el-GR" sz="1200" dirty="0">
                          <a:effectLst/>
                          <a:latin typeface="Times New Roman" pitchFamily="18" charset="0"/>
                          <a:cs typeface="Times New Roman" pitchFamily="18" charset="0"/>
                        </a:rPr>
                        <a:t>Ω]</a:t>
                      </a: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ltLang="zh-CN" sz="1200">
                          <a:effectLst/>
                          <a:latin typeface="Times New Roman" pitchFamily="18" charset="0"/>
                          <a:cs typeface="Times New Roman" pitchFamily="18" charset="0"/>
                        </a:rPr>
                        <a:t>10</a:t>
                      </a:r>
                      <a:r>
                        <a:rPr lang="en-US" altLang="zh-CN" sz="1200" baseline="30000">
                          <a:effectLst/>
                          <a:latin typeface="Times New Roman" pitchFamily="18" charset="0"/>
                          <a:cs typeface="Times New Roman" pitchFamily="18" charset="0"/>
                        </a:rPr>
                        <a:t>13</a:t>
                      </a:r>
                      <a:r>
                        <a:rPr lang="en-US" altLang="zh-CN" sz="1200">
                          <a:effectLst/>
                          <a:latin typeface="Times New Roman" pitchFamily="18" charset="0"/>
                          <a:cs typeface="Times New Roman" pitchFamily="18" charset="0"/>
                        </a:rPr>
                        <a:t>–10</a:t>
                      </a:r>
                      <a:r>
                        <a:rPr lang="en-US" altLang="zh-CN" sz="1200" baseline="30000">
                          <a:effectLst/>
                          <a:latin typeface="Times New Roman" pitchFamily="18" charset="0"/>
                          <a:cs typeface="Times New Roman" pitchFamily="18" charset="0"/>
                        </a:rPr>
                        <a:t>14</a:t>
                      </a:r>
                      <a:endParaRPr lang="zh-CN" altLang="en-US" sz="120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ltLang="zh-CN" sz="1200" dirty="0">
                          <a:effectLst/>
                          <a:latin typeface="Times New Roman" pitchFamily="18" charset="0"/>
                          <a:cs typeface="Times New Roman" pitchFamily="18" charset="0"/>
                        </a:rPr>
                        <a:t>10</a:t>
                      </a:r>
                      <a:r>
                        <a:rPr lang="en-US" altLang="zh-CN" sz="1200" baseline="30000" dirty="0">
                          <a:effectLst/>
                          <a:latin typeface="Times New Roman" pitchFamily="18" charset="0"/>
                          <a:cs typeface="Times New Roman" pitchFamily="18" charset="0"/>
                        </a:rPr>
                        <a:t>11</a:t>
                      </a:r>
                      <a:r>
                        <a:rPr lang="en-US" altLang="zh-CN" sz="1200" dirty="0">
                          <a:effectLst/>
                          <a:latin typeface="Times New Roman" pitchFamily="18" charset="0"/>
                          <a:cs typeface="Times New Roman" pitchFamily="18" charset="0"/>
                        </a:rPr>
                        <a:t>–10</a:t>
                      </a:r>
                      <a:r>
                        <a:rPr lang="en-US" altLang="zh-CN" sz="1200" baseline="30000" dirty="0">
                          <a:effectLst/>
                          <a:latin typeface="Times New Roman" pitchFamily="18" charset="0"/>
                          <a:cs typeface="Times New Roman" pitchFamily="18" charset="0"/>
                        </a:rPr>
                        <a:t>12</a:t>
                      </a:r>
                      <a:endParaRPr lang="zh-CN" altLang="en-US" sz="1200" dirty="0">
                        <a:effectLst/>
                        <a:latin typeface="Times New Roman" pitchFamily="18" charset="0"/>
                        <a:cs typeface="Times New Roman" pitchFamily="18" charset="0"/>
                      </a:endParaRPr>
                    </a:p>
                  </a:txBody>
                  <a:tcPr marL="66240" marR="66240" marT="33120" marB="33120"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18110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 </a:t>
            </a:r>
            <a:r>
              <a:rPr lang="zh-CN" altLang="en-US" sz="2800" dirty="0">
                <a:latin typeface="Arial" panose="020B0604020202020204" pitchFamily="34" charset="0"/>
                <a:ea typeface="+mj-ea"/>
                <a:cs typeface="Arial" panose="020B0604020202020204" pitchFamily="34" charset="0"/>
              </a:rPr>
              <a:t>缺点</a:t>
            </a:r>
          </a:p>
        </p:txBody>
      </p:sp>
      <p:sp>
        <p:nvSpPr>
          <p:cNvPr id="10" name="Rectangle 2"/>
          <p:cNvSpPr>
            <a:spLocks noChangeArrowheads="1"/>
          </p:cNvSpPr>
          <p:nvPr/>
        </p:nvSpPr>
        <p:spPr bwMode="auto">
          <a:xfrm>
            <a:off x="598600" y="945768"/>
            <a:ext cx="7295346" cy="1077218"/>
          </a:xfrm>
          <a:prstGeom prst="rect">
            <a:avLst/>
          </a:prstGeom>
          <a:noFill/>
          <a:ln w="12700"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a:spcBef>
                <a:spcPct val="50000"/>
              </a:spcBef>
            </a:pPr>
            <a:r>
              <a:rPr kumimoji="1" lang="zh-CN" altLang="en-US" sz="3200" dirty="0">
                <a:latin typeface="楷体" panose="02010609060101010101" pitchFamily="49" charset="-122"/>
                <a:ea typeface="楷体" panose="02010609060101010101" pitchFamily="49" charset="-122"/>
                <a:cs typeface="Arial Unicode MS" panose="020B0604020202020204" pitchFamily="34" charset="-122"/>
              </a:rPr>
              <a:t>（</a:t>
            </a:r>
            <a:r>
              <a:rPr kumimoji="1" lang="en-US" altLang="zh-CN" sz="3200" dirty="0">
                <a:latin typeface="楷体" panose="02010609060101010101" pitchFamily="49" charset="-122"/>
                <a:ea typeface="楷体" panose="02010609060101010101" pitchFamily="49" charset="-122"/>
                <a:cs typeface="Arial Unicode MS" panose="020B0604020202020204" pitchFamily="34" charset="-122"/>
              </a:rPr>
              <a:t>1</a:t>
            </a:r>
            <a:r>
              <a:rPr kumimoji="1" lang="zh-CN" altLang="en-US" sz="3200" dirty="0">
                <a:latin typeface="楷体" panose="02010609060101010101" pitchFamily="49" charset="-122"/>
                <a:ea typeface="楷体" panose="02010609060101010101" pitchFamily="49" charset="-122"/>
                <a:cs typeface="Arial Unicode MS" panose="020B0604020202020204" pitchFamily="34" charset="-122"/>
              </a:rPr>
              <a:t>）</a:t>
            </a:r>
            <a:r>
              <a:rPr kumimoji="1" lang="zh-CN" altLang="en-US"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放热量大</a:t>
            </a:r>
            <a:r>
              <a:rPr kumimoji="1" lang="zh-CN" altLang="en-US" sz="3200" dirty="0">
                <a:latin typeface="楷体" panose="02010609060101010101" pitchFamily="49" charset="-122"/>
                <a:ea typeface="楷体" panose="02010609060101010101" pitchFamily="49" charset="-122"/>
                <a:cs typeface="Arial Unicode MS" panose="020B0604020202020204" pitchFamily="34" charset="-122"/>
              </a:rPr>
              <a:t>，反应热排除困难，不易保持一定的反应温度。</a:t>
            </a:r>
          </a:p>
        </p:txBody>
      </p:sp>
      <p:sp>
        <p:nvSpPr>
          <p:cNvPr id="11" name="Rectangle 3"/>
          <p:cNvSpPr>
            <a:spLocks noChangeArrowheads="1"/>
          </p:cNvSpPr>
          <p:nvPr/>
        </p:nvSpPr>
        <p:spPr bwMode="auto">
          <a:xfrm>
            <a:off x="1263640" y="2348880"/>
            <a:ext cx="3057247" cy="584775"/>
          </a:xfrm>
          <a:prstGeom prst="rect">
            <a:avLst/>
          </a:prstGeom>
          <a:noFill/>
          <a:ln w="12700" cap="sq">
            <a:solidFill>
              <a:srgbClr val="CCFF99"/>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r>
              <a:rPr kumimoji="1" lang="zh-CN" altLang="en-US" sz="3200">
                <a:latin typeface="楷体" panose="02010609060101010101" pitchFamily="49" charset="-122"/>
                <a:ea typeface="楷体" panose="02010609060101010101" pitchFamily="49" charset="-122"/>
                <a:cs typeface="Arial Unicode MS" panose="020B0604020202020204" pitchFamily="34" charset="-122"/>
              </a:rPr>
              <a:t>分子量分布变宽</a:t>
            </a:r>
          </a:p>
        </p:txBody>
      </p:sp>
      <p:sp>
        <p:nvSpPr>
          <p:cNvPr id="12" name="Rectangle 4"/>
          <p:cNvSpPr>
            <a:spLocks noChangeArrowheads="1"/>
          </p:cNvSpPr>
          <p:nvPr/>
        </p:nvSpPr>
        <p:spPr bwMode="auto">
          <a:xfrm>
            <a:off x="4811598" y="2274094"/>
            <a:ext cx="3467616" cy="584775"/>
          </a:xfrm>
          <a:prstGeom prst="rect">
            <a:avLst/>
          </a:prstGeom>
          <a:noFill/>
          <a:ln w="12700" cap="sq">
            <a:solidFill>
              <a:srgbClr val="CC99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r>
              <a:rPr kumimoji="1" lang="en-US" altLang="zh-CN" sz="3200">
                <a:latin typeface="楷体" panose="02010609060101010101" pitchFamily="49" charset="-122"/>
                <a:ea typeface="楷体" panose="02010609060101010101" pitchFamily="49" charset="-122"/>
                <a:cs typeface="Arial Unicode MS" panose="020B0604020202020204" pitchFamily="34" charset="-122"/>
              </a:rPr>
              <a:t>‘</a:t>
            </a:r>
            <a:r>
              <a:rPr kumimoji="1" lang="zh-CN" altLang="en-US" sz="3200">
                <a:latin typeface="楷体" panose="02010609060101010101" pitchFamily="49" charset="-122"/>
                <a:ea typeface="楷体" panose="02010609060101010101" pitchFamily="49" charset="-122"/>
                <a:cs typeface="Arial Unicode MS" panose="020B0604020202020204" pitchFamily="34" charset="-122"/>
              </a:rPr>
              <a:t>自动加速效应’</a:t>
            </a:r>
          </a:p>
        </p:txBody>
      </p:sp>
      <p:sp>
        <p:nvSpPr>
          <p:cNvPr id="13" name="Rectangle 5"/>
          <p:cNvSpPr>
            <a:spLocks noChangeArrowheads="1"/>
          </p:cNvSpPr>
          <p:nvPr/>
        </p:nvSpPr>
        <p:spPr bwMode="auto">
          <a:xfrm>
            <a:off x="4246273" y="5338936"/>
            <a:ext cx="3877985" cy="584775"/>
          </a:xfrm>
          <a:prstGeom prst="rect">
            <a:avLst/>
          </a:prstGeom>
          <a:noFill/>
          <a:ln w="12700" cap="sq">
            <a:solidFill>
              <a:srgbClr val="FF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r>
              <a:rPr kumimoji="1" lang="zh-CN" altLang="en-US" sz="3200">
                <a:latin typeface="楷体" panose="02010609060101010101" pitchFamily="49" charset="-122"/>
                <a:ea typeface="楷体" panose="02010609060101010101" pitchFamily="49" charset="-122"/>
                <a:cs typeface="Arial Unicode MS" panose="020B0604020202020204" pitchFamily="34" charset="-122"/>
              </a:rPr>
              <a:t>温度失控、引起爆聚</a:t>
            </a:r>
          </a:p>
        </p:txBody>
      </p:sp>
      <p:sp>
        <p:nvSpPr>
          <p:cNvPr id="14" name="Rectangle 6"/>
          <p:cNvSpPr>
            <a:spLocks noChangeArrowheads="1"/>
          </p:cNvSpPr>
          <p:nvPr/>
        </p:nvSpPr>
        <p:spPr bwMode="auto">
          <a:xfrm>
            <a:off x="2627784" y="3500666"/>
            <a:ext cx="6083478" cy="1077218"/>
          </a:xfrm>
          <a:prstGeom prst="rect">
            <a:avLst/>
          </a:prstGeom>
          <a:noFill/>
          <a:ln w="12700" cap="sq">
            <a:solidFill>
              <a:srgbClr val="66CC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r>
              <a:rPr kumimoji="1" lang="zh-CN" altLang="en-US" sz="3200" dirty="0">
                <a:latin typeface="楷体" panose="02010609060101010101" pitchFamily="49" charset="-122"/>
                <a:ea typeface="楷体" panose="02010609060101010101" pitchFamily="49" charset="-122"/>
                <a:cs typeface="Arial Unicode MS" panose="020B0604020202020204" pitchFamily="34" charset="-122"/>
              </a:rPr>
              <a:t>局部过热，使低分子气化，产品有气泡、变色</a:t>
            </a:r>
          </a:p>
        </p:txBody>
      </p:sp>
      <p:sp>
        <p:nvSpPr>
          <p:cNvPr id="15" name="Line 7"/>
          <p:cNvSpPr>
            <a:spLocks noChangeShapeType="1"/>
          </p:cNvSpPr>
          <p:nvPr/>
        </p:nvSpPr>
        <p:spPr bwMode="auto">
          <a:xfrm flipH="1">
            <a:off x="2971800" y="2022986"/>
            <a:ext cx="1349087" cy="251108"/>
          </a:xfrm>
          <a:prstGeom prst="line">
            <a:avLst/>
          </a:prstGeom>
          <a:noFill/>
          <a:ln w="38100" cap="sq">
            <a:solidFill>
              <a:srgbClr val="FF33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endParaRPr lang="zh-CN" altLang="en-US"/>
          </a:p>
        </p:txBody>
      </p:sp>
      <p:sp>
        <p:nvSpPr>
          <p:cNvPr id="16" name="Line 8"/>
          <p:cNvSpPr>
            <a:spLocks noChangeShapeType="1"/>
          </p:cNvSpPr>
          <p:nvPr/>
        </p:nvSpPr>
        <p:spPr bwMode="auto">
          <a:xfrm>
            <a:off x="4419600" y="2022986"/>
            <a:ext cx="1524000" cy="251108"/>
          </a:xfrm>
          <a:prstGeom prst="line">
            <a:avLst/>
          </a:prstGeom>
          <a:noFill/>
          <a:ln w="38100" cap="sq">
            <a:solidFill>
              <a:srgbClr val="FF33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endParaRPr lang="zh-CN" altLang="en-US"/>
          </a:p>
        </p:txBody>
      </p:sp>
      <p:sp>
        <p:nvSpPr>
          <p:cNvPr id="17" name="Line 9"/>
          <p:cNvSpPr>
            <a:spLocks noChangeShapeType="1"/>
          </p:cNvSpPr>
          <p:nvPr/>
        </p:nvSpPr>
        <p:spPr bwMode="auto">
          <a:xfrm>
            <a:off x="6172200" y="2794794"/>
            <a:ext cx="0" cy="685800"/>
          </a:xfrm>
          <a:prstGeom prst="line">
            <a:avLst/>
          </a:prstGeom>
          <a:noFill/>
          <a:ln w="38100" cap="sq">
            <a:solidFill>
              <a:srgbClr val="FF33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endParaRPr lang="zh-CN" altLang="en-US"/>
          </a:p>
        </p:txBody>
      </p:sp>
      <p:sp>
        <p:nvSpPr>
          <p:cNvPr id="18" name="Line 10"/>
          <p:cNvSpPr>
            <a:spLocks noChangeShapeType="1"/>
          </p:cNvSpPr>
          <p:nvPr/>
        </p:nvSpPr>
        <p:spPr bwMode="auto">
          <a:xfrm>
            <a:off x="6172200" y="4653136"/>
            <a:ext cx="0" cy="685800"/>
          </a:xfrm>
          <a:prstGeom prst="line">
            <a:avLst/>
          </a:prstGeom>
          <a:noFill/>
          <a:ln w="38100" cap="sq">
            <a:solidFill>
              <a:srgbClr val="FF33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3118689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B2E266E1-7B71-4C38-9F49-030D6C8D6675}"/>
              </a:ext>
            </a:extLst>
          </p:cNvPr>
          <p:cNvGraphicFramePr>
            <a:graphicFrameLocks noGrp="1"/>
          </p:cNvGraphicFramePr>
          <p:nvPr>
            <p:extLst>
              <p:ext uri="{D42A27DB-BD31-4B8C-83A1-F6EECF244321}">
                <p14:modId xmlns:p14="http://schemas.microsoft.com/office/powerpoint/2010/main" val="1317541159"/>
              </p:ext>
            </p:extLst>
          </p:nvPr>
        </p:nvGraphicFramePr>
        <p:xfrm>
          <a:off x="395536" y="1160748"/>
          <a:ext cx="8352927" cy="4536504"/>
        </p:xfrm>
        <a:graphic>
          <a:graphicData uri="http://schemas.openxmlformats.org/drawingml/2006/table">
            <a:tbl>
              <a:tblPr firstRow="1" bandRow="1">
                <a:tableStyleId>{5C22544A-7EE6-4342-B048-85BDC9FD1C3A}</a:tableStyleId>
              </a:tblPr>
              <a:tblGrid>
                <a:gridCol w="2447110">
                  <a:extLst>
                    <a:ext uri="{9D8B030D-6E8A-4147-A177-3AD203B41FA5}">
                      <a16:colId xmlns:a16="http://schemas.microsoft.com/office/drawing/2014/main" val="1712814844"/>
                    </a:ext>
                  </a:extLst>
                </a:gridCol>
                <a:gridCol w="2005373">
                  <a:extLst>
                    <a:ext uri="{9D8B030D-6E8A-4147-A177-3AD203B41FA5}">
                      <a16:colId xmlns:a16="http://schemas.microsoft.com/office/drawing/2014/main" val="3027105167"/>
                    </a:ext>
                  </a:extLst>
                </a:gridCol>
                <a:gridCol w="2031190">
                  <a:extLst>
                    <a:ext uri="{9D8B030D-6E8A-4147-A177-3AD203B41FA5}">
                      <a16:colId xmlns:a16="http://schemas.microsoft.com/office/drawing/2014/main" val="3596595694"/>
                    </a:ext>
                  </a:extLst>
                </a:gridCol>
                <a:gridCol w="1869254">
                  <a:extLst>
                    <a:ext uri="{9D8B030D-6E8A-4147-A177-3AD203B41FA5}">
                      <a16:colId xmlns:a16="http://schemas.microsoft.com/office/drawing/2014/main" val="2294540012"/>
                    </a:ext>
                  </a:extLst>
                </a:gridCol>
              </a:tblGrid>
              <a:tr h="504056">
                <a:tc>
                  <a:txBody>
                    <a:bodyPr/>
                    <a:lstStyle/>
                    <a:p>
                      <a:pPr algn="ct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HDPE</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PP</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PVC</a:t>
                      </a:r>
                      <a:endParaRPr lang="zh-CN" alt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93966124"/>
                  </a:ext>
                </a:extLst>
              </a:tr>
              <a:tr h="432048">
                <a:tc>
                  <a:txBody>
                    <a:bodyPr/>
                    <a:lstStyle/>
                    <a:p>
                      <a:pPr algn="ctr"/>
                      <a:r>
                        <a:rPr lang="zh-CN" altLang="en-US" sz="1600" b="1" dirty="0">
                          <a:latin typeface="Times New Roman" panose="02020603050405020304" pitchFamily="18" charset="0"/>
                          <a:cs typeface="Times New Roman" panose="02020603050405020304" pitchFamily="18" charset="0"/>
                        </a:rPr>
                        <a:t>密度</a:t>
                      </a: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0.93-0.97</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0.90-0.92</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1.40</a:t>
                      </a:r>
                      <a:endParaRPr lang="zh-CN" alt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46964710"/>
                  </a:ext>
                </a:extLst>
              </a:tr>
              <a:tr h="377764">
                <a:tc>
                  <a:txBody>
                    <a:bodyPr/>
                    <a:lstStyle/>
                    <a:p>
                      <a:pPr algn="ctr"/>
                      <a:r>
                        <a:rPr lang="zh-CN" altLang="en-US" sz="1600" b="1" dirty="0">
                          <a:latin typeface="Times New Roman" panose="02020603050405020304" pitchFamily="18" charset="0"/>
                          <a:cs typeface="Times New Roman" panose="02020603050405020304" pitchFamily="18" charset="0"/>
                        </a:rPr>
                        <a:t>结晶度</a:t>
                      </a: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65%</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75%</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8%</a:t>
                      </a:r>
                      <a:endParaRPr lang="zh-CN" alt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04970947"/>
                  </a:ext>
                </a:extLst>
              </a:tr>
              <a:tr h="414324">
                <a:tc>
                  <a:txBody>
                    <a:bodyPr/>
                    <a:lstStyle/>
                    <a:p>
                      <a:pPr algn="ctr"/>
                      <a:r>
                        <a:rPr lang="zh-CN" altLang="en-US" sz="1600" b="1" dirty="0">
                          <a:latin typeface="Times New Roman" panose="02020603050405020304" pitchFamily="18" charset="0"/>
                          <a:cs typeface="Times New Roman" panose="02020603050405020304" pitchFamily="18" charset="0"/>
                        </a:rPr>
                        <a:t>吸水率</a:t>
                      </a: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0.06%</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0.01-0.03</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0.04-0.4%</a:t>
                      </a:r>
                      <a:endParaRPr lang="zh-CN" alt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19735960"/>
                  </a:ext>
                </a:extLst>
              </a:tr>
              <a:tr h="377764">
                <a:tc>
                  <a:txBody>
                    <a:bodyPr/>
                    <a:lstStyle/>
                    <a:p>
                      <a:pPr algn="ctr"/>
                      <a:r>
                        <a:rPr lang="en-US" altLang="zh-CN" sz="1600" b="1" i="1" dirty="0">
                          <a:latin typeface="Times New Roman" panose="02020603050405020304" pitchFamily="18" charset="0"/>
                          <a:cs typeface="Times New Roman" panose="02020603050405020304" pitchFamily="18" charset="0"/>
                        </a:rPr>
                        <a:t>T</a:t>
                      </a:r>
                      <a:r>
                        <a:rPr lang="en-US" altLang="zh-CN" sz="1600" b="1" i="0" baseline="-25000" dirty="0">
                          <a:latin typeface="Times New Roman" panose="02020603050405020304" pitchFamily="18" charset="0"/>
                          <a:cs typeface="Times New Roman" panose="02020603050405020304" pitchFamily="18" charset="0"/>
                        </a:rPr>
                        <a:t>g</a:t>
                      </a:r>
                      <a:r>
                        <a:rPr lang="en-US" altLang="zh-CN" sz="1600" b="1" i="0" baseline="0" dirty="0">
                          <a:latin typeface="Times New Roman" panose="02020603050405020304" pitchFamily="18" charset="0"/>
                          <a:cs typeface="Times New Roman" panose="02020603050405020304" pitchFamily="18" charset="0"/>
                        </a:rPr>
                        <a:t> </a:t>
                      </a:r>
                      <a:endParaRPr lang="zh-CN" altLang="en-US" sz="16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-78 °C</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-9 °C</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82 °C</a:t>
                      </a:r>
                      <a:endParaRPr lang="zh-CN" alt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40494739"/>
                  </a:ext>
                </a:extLst>
              </a:tr>
              <a:tr h="414324">
                <a:tc>
                  <a:txBody>
                    <a:bodyPr/>
                    <a:lstStyle/>
                    <a:p>
                      <a:pPr algn="ctr"/>
                      <a:r>
                        <a:rPr lang="en-US" altLang="zh-CN" sz="1600" b="1" i="1" dirty="0">
                          <a:latin typeface="Times New Roman" panose="02020603050405020304" pitchFamily="18" charset="0"/>
                          <a:cs typeface="Times New Roman" panose="02020603050405020304" pitchFamily="18" charset="0"/>
                        </a:rPr>
                        <a:t>T</a:t>
                      </a:r>
                      <a:r>
                        <a:rPr lang="en-US" altLang="zh-CN" sz="1600" b="1" i="0" baseline="-25000" dirty="0">
                          <a:latin typeface="Times New Roman" panose="02020603050405020304" pitchFamily="18" charset="0"/>
                          <a:cs typeface="Times New Roman" panose="02020603050405020304" pitchFamily="18" charset="0"/>
                        </a:rPr>
                        <a:t>m</a:t>
                      </a:r>
                      <a:endParaRPr lang="zh-CN" altLang="en-US" sz="16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130-135 °C</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160-170 °C</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solidFill>
                            <a:srgbClr val="FF0000"/>
                          </a:solidFill>
                          <a:latin typeface="Times New Roman" panose="02020603050405020304" pitchFamily="18" charset="0"/>
                          <a:cs typeface="Times New Roman" panose="02020603050405020304" pitchFamily="18" charset="0"/>
                        </a:rPr>
                        <a:t>130 °C</a:t>
                      </a:r>
                      <a:endParaRPr lang="zh-CN" altLang="en-US" sz="1600" b="1"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3015427"/>
                  </a:ext>
                </a:extLst>
              </a:tr>
              <a:tr h="37776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b="1" dirty="0">
                          <a:latin typeface="Times New Roman" panose="02020603050405020304" pitchFamily="18" charset="0"/>
                          <a:cs typeface="Times New Roman" panose="02020603050405020304" pitchFamily="18" charset="0"/>
                        </a:rPr>
                        <a:t>拉伸强度</a:t>
                      </a: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24-27 MPa</a:t>
                      </a: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31 </a:t>
                      </a:r>
                      <a:r>
                        <a:rPr lang="en-US" altLang="zh-CN" sz="1600" b="1" dirty="0" err="1">
                          <a:latin typeface="Times New Roman" panose="02020603050405020304" pitchFamily="18" charset="0"/>
                          <a:cs typeface="Times New Roman" panose="02020603050405020304" pitchFamily="18" charset="0"/>
                        </a:rPr>
                        <a:t>Mpa</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55 MPa</a:t>
                      </a:r>
                      <a:endParaRPr lang="zh-CN" alt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52352114"/>
                  </a:ext>
                </a:extLst>
              </a:tr>
              <a:tr h="4143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b="1" dirty="0">
                          <a:latin typeface="Times New Roman" panose="02020603050405020304" pitchFamily="18" charset="0"/>
                          <a:cs typeface="Times New Roman" panose="02020603050405020304" pitchFamily="18" charset="0"/>
                        </a:rPr>
                        <a:t>拉伸膜量</a:t>
                      </a: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1.0 </a:t>
                      </a:r>
                      <a:r>
                        <a:rPr lang="en-US" altLang="zh-CN" sz="1600" b="1" dirty="0" err="1">
                          <a:latin typeface="Times New Roman" panose="02020603050405020304" pitchFamily="18" charset="0"/>
                          <a:cs typeface="Times New Roman" panose="02020603050405020304" pitchFamily="18" charset="0"/>
                        </a:rPr>
                        <a:t>GPa</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1.2 </a:t>
                      </a:r>
                      <a:r>
                        <a:rPr lang="en-US" altLang="zh-CN" sz="1600" b="1" dirty="0" err="1">
                          <a:latin typeface="Times New Roman" panose="02020603050405020304" pitchFamily="18" charset="0"/>
                          <a:cs typeface="Times New Roman" panose="02020603050405020304" pitchFamily="18" charset="0"/>
                        </a:rPr>
                        <a:t>GPa</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2.7 </a:t>
                      </a:r>
                      <a:r>
                        <a:rPr lang="en-US" altLang="zh-CN" sz="1600" b="1" dirty="0" err="1">
                          <a:latin typeface="Times New Roman" panose="02020603050405020304" pitchFamily="18" charset="0"/>
                          <a:cs typeface="Times New Roman" panose="02020603050405020304" pitchFamily="18" charset="0"/>
                        </a:rPr>
                        <a:t>GPa</a:t>
                      </a:r>
                      <a:endParaRPr lang="zh-CN" alt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7975671"/>
                  </a:ext>
                </a:extLst>
              </a:tr>
              <a:tr h="432048">
                <a:tc>
                  <a:txBody>
                    <a:bodyPr/>
                    <a:lstStyle/>
                    <a:p>
                      <a:pPr algn="ctr"/>
                      <a:r>
                        <a:rPr lang="zh-CN" altLang="en-US" sz="1600" b="1" dirty="0">
                          <a:latin typeface="Times New Roman" panose="02020603050405020304" pitchFamily="18" charset="0"/>
                          <a:cs typeface="Times New Roman" panose="02020603050405020304" pitchFamily="18" charset="0"/>
                        </a:rPr>
                        <a:t>光学性能</a:t>
                      </a:r>
                    </a:p>
                  </a:txBody>
                  <a:tcPr anchor="ctr"/>
                </a:tc>
                <a:tc>
                  <a:txBody>
                    <a:bodyPr/>
                    <a:lstStyle/>
                    <a:p>
                      <a:pPr algn="ctr"/>
                      <a:r>
                        <a:rPr lang="zh-CN" altLang="en-US" sz="1600" b="1" dirty="0">
                          <a:latin typeface="Times New Roman" panose="02020603050405020304" pitchFamily="18" charset="0"/>
                          <a:cs typeface="Times New Roman" panose="02020603050405020304" pitchFamily="18" charset="0"/>
                        </a:rPr>
                        <a:t>半透明或不透明</a:t>
                      </a:r>
                      <a:endParaRPr lang="en-US" altLang="zh-CN" sz="1600" b="1"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600" b="1" dirty="0">
                          <a:latin typeface="Times New Roman" panose="02020603050405020304" pitchFamily="18" charset="0"/>
                          <a:cs typeface="Times New Roman" panose="02020603050405020304" pitchFamily="18" charset="0"/>
                        </a:rPr>
                        <a:t>半透明或不透明</a:t>
                      </a:r>
                      <a:endParaRPr lang="en-US" altLang="zh-CN" sz="1600" b="1"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600" b="1" dirty="0">
                          <a:latin typeface="Times New Roman" panose="02020603050405020304" pitchFamily="18" charset="0"/>
                          <a:cs typeface="Times New Roman" panose="02020603050405020304" pitchFamily="18" charset="0"/>
                        </a:rPr>
                        <a:t>透明</a:t>
                      </a:r>
                    </a:p>
                  </a:txBody>
                  <a:tcPr anchor="ctr"/>
                </a:tc>
                <a:extLst>
                  <a:ext uri="{0D108BD9-81ED-4DB2-BD59-A6C34878D82A}">
                    <a16:rowId xmlns:a16="http://schemas.microsoft.com/office/drawing/2014/main" val="1837857446"/>
                  </a:ext>
                </a:extLst>
              </a:tr>
              <a:tr h="432048">
                <a:tc>
                  <a:txBody>
                    <a:bodyPr/>
                    <a:lstStyle/>
                    <a:p>
                      <a:pPr algn="ctr"/>
                      <a:r>
                        <a:rPr lang="zh-CN" altLang="en-US" sz="1600" b="1" dirty="0">
                          <a:latin typeface="Times New Roman" panose="02020603050405020304" pitchFamily="18" charset="0"/>
                          <a:cs typeface="Times New Roman" panose="02020603050405020304" pitchFamily="18" charset="0"/>
                        </a:rPr>
                        <a:t>氧指数</a:t>
                      </a: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17.6%</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18%</a:t>
                      </a:r>
                      <a:endParaRPr lang="zh-CN" alt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b="1" dirty="0">
                          <a:latin typeface="Times New Roman" panose="02020603050405020304" pitchFamily="18" charset="0"/>
                          <a:cs typeface="Times New Roman" panose="02020603050405020304" pitchFamily="18" charset="0"/>
                        </a:rPr>
                        <a:t>36%</a:t>
                      </a:r>
                      <a:endParaRPr lang="zh-CN" alt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87442555"/>
                  </a:ext>
                </a:extLst>
              </a:tr>
              <a:tr h="3600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b="1" dirty="0">
                          <a:latin typeface="Times New Roman" panose="02020603050405020304" pitchFamily="18" charset="0"/>
                          <a:cs typeface="Times New Roman" panose="02020603050405020304" pitchFamily="18" charset="0"/>
                        </a:rPr>
                        <a:t>抗蠕变性能</a:t>
                      </a:r>
                    </a:p>
                  </a:txBody>
                  <a:tcPr anchor="ctr"/>
                </a:tc>
                <a:tc>
                  <a:txBody>
                    <a:bodyPr/>
                    <a:lstStyle/>
                    <a:p>
                      <a:pPr algn="ctr"/>
                      <a:r>
                        <a:rPr lang="zh-CN" altLang="en-US" sz="1600" b="1" dirty="0">
                          <a:latin typeface="Times New Roman" panose="02020603050405020304" pitchFamily="18" charset="0"/>
                          <a:cs typeface="Times New Roman" panose="02020603050405020304" pitchFamily="18" charset="0"/>
                        </a:rPr>
                        <a:t>差</a:t>
                      </a:r>
                      <a:endParaRPr lang="en-US" altLang="zh-CN" sz="1600" b="1"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600" b="1" dirty="0">
                          <a:latin typeface="Times New Roman" panose="02020603050405020304" pitchFamily="18" charset="0"/>
                          <a:cs typeface="Times New Roman" panose="02020603050405020304" pitchFamily="18" charset="0"/>
                        </a:rPr>
                        <a:t>差</a:t>
                      </a:r>
                    </a:p>
                  </a:txBody>
                  <a:tcPr anchor="ctr"/>
                </a:tc>
                <a:tc>
                  <a:txBody>
                    <a:bodyPr/>
                    <a:lstStyle/>
                    <a:p>
                      <a:pPr algn="ctr"/>
                      <a:r>
                        <a:rPr lang="zh-CN" altLang="en-US" sz="1600" b="1" dirty="0">
                          <a:latin typeface="Times New Roman" panose="02020603050405020304" pitchFamily="18" charset="0"/>
                          <a:cs typeface="Times New Roman" panose="02020603050405020304" pitchFamily="18" charset="0"/>
                        </a:rPr>
                        <a:t>好</a:t>
                      </a:r>
                    </a:p>
                  </a:txBody>
                  <a:tcPr anchor="ctr"/>
                </a:tc>
                <a:extLst>
                  <a:ext uri="{0D108BD9-81ED-4DB2-BD59-A6C34878D82A}">
                    <a16:rowId xmlns:a16="http://schemas.microsoft.com/office/drawing/2014/main" val="946520753"/>
                  </a:ext>
                </a:extLst>
              </a:tr>
            </a:tbl>
          </a:graphicData>
        </a:graphic>
      </p:graphicFrame>
    </p:spTree>
    <p:extLst>
      <p:ext uri="{BB962C8B-B14F-4D97-AF65-F5344CB8AC3E}">
        <p14:creationId xmlns:p14="http://schemas.microsoft.com/office/powerpoint/2010/main" val="1449984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6DEAA3B-943F-4720-BB9C-C751903A34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380" y="1266029"/>
            <a:ext cx="3205390" cy="2089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E88B7101-53AB-475A-B294-0EA4C6166B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5741" y="1268760"/>
            <a:ext cx="2786550" cy="2089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D71A567E-7607-4763-87D8-8A9B9C65B9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8889" y="3610523"/>
            <a:ext cx="3087213" cy="2766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BABCF54F-BDD4-483C-9D07-8056BBCF53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0561" y="3619869"/>
            <a:ext cx="2786550" cy="278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a:extLst>
              <a:ext uri="{FF2B5EF4-FFF2-40B4-BE49-F238E27FC236}">
                <a16:creationId xmlns:a16="http://schemas.microsoft.com/office/drawing/2014/main" id="{0B6F3E8E-EC22-4FE9-BC65-1F4A2E9142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6262" y="1266029"/>
            <a:ext cx="3043565" cy="2089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a:extLst>
              <a:ext uri="{FF2B5EF4-FFF2-40B4-BE49-F238E27FC236}">
                <a16:creationId xmlns:a16="http://schemas.microsoft.com/office/drawing/2014/main" id="{35F1AF52-21BA-4416-B64C-B77D71BB8B43}"/>
              </a:ext>
            </a:extLst>
          </p:cNvPr>
          <p:cNvSpPr/>
          <p:nvPr/>
        </p:nvSpPr>
        <p:spPr>
          <a:xfrm>
            <a:off x="286380" y="442676"/>
            <a:ext cx="2802370" cy="461665"/>
          </a:xfrm>
          <a:prstGeom prst="rect">
            <a:avLst/>
          </a:prstGeom>
        </p:spPr>
        <p:txBody>
          <a:bodyPr wrap="none">
            <a:spAutoFit/>
          </a:bodyPr>
          <a:lstStyle/>
          <a:p>
            <a:r>
              <a:rPr lang="en-US" altLang="zh-CN" sz="2400" b="1" dirty="0">
                <a:solidFill>
                  <a:srgbClr val="0000FF"/>
                </a:solidFill>
                <a:latin typeface="Times New Roman" pitchFamily="18" charset="0"/>
                <a:cs typeface="Times New Roman" pitchFamily="18" charset="0"/>
              </a:rPr>
              <a:t>Applications-RPVC</a:t>
            </a:r>
          </a:p>
        </p:txBody>
      </p:sp>
    </p:spTree>
    <p:extLst>
      <p:ext uri="{BB962C8B-B14F-4D97-AF65-F5344CB8AC3E}">
        <p14:creationId xmlns:p14="http://schemas.microsoft.com/office/powerpoint/2010/main" val="36610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B13E1D90-C445-4941-BBA4-08564580C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855" y="1484784"/>
            <a:ext cx="8098290" cy="456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a:extLst>
              <a:ext uri="{FF2B5EF4-FFF2-40B4-BE49-F238E27FC236}">
                <a16:creationId xmlns:a16="http://schemas.microsoft.com/office/drawing/2014/main" id="{A57D9F3C-6CBD-43D7-BD43-CC61992A37E8}"/>
              </a:ext>
            </a:extLst>
          </p:cNvPr>
          <p:cNvSpPr/>
          <p:nvPr/>
        </p:nvSpPr>
        <p:spPr>
          <a:xfrm>
            <a:off x="467544" y="580688"/>
            <a:ext cx="2802370" cy="461665"/>
          </a:xfrm>
          <a:prstGeom prst="rect">
            <a:avLst/>
          </a:prstGeom>
        </p:spPr>
        <p:txBody>
          <a:bodyPr wrap="none">
            <a:spAutoFit/>
          </a:bodyPr>
          <a:lstStyle/>
          <a:p>
            <a:r>
              <a:rPr lang="en-US" altLang="zh-CN" sz="2400" b="1" dirty="0">
                <a:solidFill>
                  <a:srgbClr val="0000FF"/>
                </a:solidFill>
                <a:latin typeface="Times New Roman" pitchFamily="18" charset="0"/>
                <a:cs typeface="Times New Roman" pitchFamily="18" charset="0"/>
              </a:rPr>
              <a:t>Applications-PPVC</a:t>
            </a:r>
          </a:p>
        </p:txBody>
      </p:sp>
    </p:spTree>
    <p:extLst>
      <p:ext uri="{BB962C8B-B14F-4D97-AF65-F5344CB8AC3E}">
        <p14:creationId xmlns:p14="http://schemas.microsoft.com/office/powerpoint/2010/main" val="3569090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3.4 PVC</a:t>
            </a:r>
            <a:r>
              <a:rPr lang="zh-CN" altLang="en-US" sz="2800" dirty="0">
                <a:latin typeface="楷体" panose="02010609060101010101" pitchFamily="49" charset="-122"/>
                <a:ea typeface="楷体" panose="02010609060101010101" pitchFamily="49" charset="-122"/>
                <a:cs typeface="Arial" panose="020B0604020202020204" pitchFamily="34" charset="0"/>
              </a:rPr>
              <a:t>非均相生产</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908832"/>
            <a:ext cx="5472608" cy="2247678"/>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02" y="3429000"/>
            <a:ext cx="3600450" cy="220980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4" y="3212976"/>
            <a:ext cx="4203700" cy="3048000"/>
          </a:xfrm>
          <a:prstGeom prst="rect">
            <a:avLst/>
          </a:prstGeom>
        </p:spPr>
      </p:pic>
    </p:spTree>
    <p:extLst>
      <p:ext uri="{BB962C8B-B14F-4D97-AF65-F5344CB8AC3E}">
        <p14:creationId xmlns:p14="http://schemas.microsoft.com/office/powerpoint/2010/main" val="748233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3.4 PVC</a:t>
            </a:r>
            <a:r>
              <a:rPr lang="zh-CN" altLang="en-US" sz="2800" dirty="0">
                <a:latin typeface="楷体" panose="02010609060101010101" pitchFamily="49" charset="-122"/>
                <a:ea typeface="楷体" panose="02010609060101010101" pitchFamily="49" charset="-122"/>
                <a:cs typeface="Arial" panose="020B0604020202020204" pitchFamily="34" charset="0"/>
              </a:rPr>
              <a:t>非均相生产</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0"/>
              </a:spcAft>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单体特点</a:t>
            </a:r>
            <a:endParaRPr lang="en-US" altLang="zh-CN" sz="3200" b="1" dirty="0">
              <a:solidFill>
                <a:schemeClr val="tx1"/>
              </a:solidFill>
              <a:latin typeface="楷体" panose="02010609060101010101" pitchFamily="49" charset="-122"/>
              <a:ea typeface="楷体" panose="02010609060101010101" pitchFamily="49" charset="-122"/>
            </a:endParaRPr>
          </a:p>
          <a:p>
            <a:pPr>
              <a:spcBef>
                <a:spcPts val="600"/>
              </a:spcBef>
              <a:spcAft>
                <a:spcPts val="0"/>
              </a:spcAft>
              <a:buClr>
                <a:srgbClr val="002060"/>
              </a:buClr>
            </a:pPr>
            <a:r>
              <a:rPr lang="zh-CN" altLang="en-US" sz="3200" b="1" dirty="0">
                <a:solidFill>
                  <a:schemeClr val="tx1"/>
                </a:solidFill>
                <a:latin typeface="楷体" panose="02010609060101010101" pitchFamily="49" charset="-122"/>
                <a:ea typeface="楷体" panose="02010609060101010101" pitchFamily="49" charset="-122"/>
              </a:rPr>
              <a:t>常温常压气体，微压液体，以悬浮生产为主，本体生产占</a:t>
            </a:r>
            <a:r>
              <a:rPr lang="en-US" altLang="zh-CN" sz="3200" b="1" dirty="0">
                <a:solidFill>
                  <a:schemeClr val="tx1"/>
                </a:solidFill>
                <a:latin typeface="楷体" panose="02010609060101010101" pitchFamily="49" charset="-122"/>
                <a:ea typeface="楷体" panose="02010609060101010101" pitchFamily="49" charset="-122"/>
              </a:rPr>
              <a:t>10%</a:t>
            </a:r>
            <a:r>
              <a:rPr lang="zh-CN" altLang="en-US" sz="3200" b="1" dirty="0">
                <a:solidFill>
                  <a:schemeClr val="tx1"/>
                </a:solidFill>
                <a:latin typeface="楷体" panose="02010609060101010101" pitchFamily="49" charset="-122"/>
                <a:ea typeface="楷体" panose="02010609060101010101" pitchFamily="49" charset="-122"/>
              </a:rPr>
              <a:t>。</a:t>
            </a:r>
            <a:endParaRPr lang="en-US" altLang="zh-CN" sz="3200" b="1"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0"/>
              </a:spcAft>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聚合特点</a:t>
            </a:r>
            <a:endParaRPr lang="en-US" altLang="zh-CN" sz="3200" b="1" dirty="0">
              <a:solidFill>
                <a:schemeClr val="tx1"/>
              </a:solidFill>
              <a:latin typeface="楷体" panose="02010609060101010101" pitchFamily="49" charset="-122"/>
              <a:ea typeface="楷体" panose="02010609060101010101" pitchFamily="49" charset="-122"/>
            </a:endParaRPr>
          </a:p>
          <a:p>
            <a:pPr>
              <a:spcBef>
                <a:spcPts val="600"/>
              </a:spcBef>
              <a:spcAft>
                <a:spcPts val="0"/>
              </a:spcAft>
              <a:buClr>
                <a:srgbClr val="002060"/>
              </a:buClr>
            </a:pPr>
            <a:r>
              <a:rPr lang="zh-CN" altLang="en-US" sz="3200" b="1" dirty="0">
                <a:solidFill>
                  <a:schemeClr val="tx1"/>
                </a:solidFill>
                <a:latin typeface="楷体" panose="02010609060101010101" pitchFamily="49" charset="-122"/>
                <a:ea typeface="楷体" panose="02010609060101010101" pitchFamily="49" charset="-122"/>
              </a:rPr>
              <a:t>生产</a:t>
            </a:r>
            <a:r>
              <a:rPr lang="en-US" altLang="zh-CN" sz="3200" b="1" dirty="0">
                <a:solidFill>
                  <a:schemeClr val="tx1"/>
                </a:solidFill>
                <a:latin typeface="楷体" panose="02010609060101010101" pitchFamily="49" charset="-122"/>
                <a:ea typeface="楷体" panose="02010609060101010101" pitchFamily="49" charset="-122"/>
              </a:rPr>
              <a:t>PVC</a:t>
            </a:r>
            <a:r>
              <a:rPr lang="zh-CN" altLang="en-US" sz="3200" b="1" dirty="0">
                <a:solidFill>
                  <a:schemeClr val="tx1"/>
                </a:solidFill>
                <a:latin typeface="楷体" panose="02010609060101010101" pitchFamily="49" charset="-122"/>
                <a:ea typeface="楷体" panose="02010609060101010101" pitchFamily="49" charset="-122"/>
              </a:rPr>
              <a:t>不溶于单体中，以粉状析出，为非均相本体聚合</a:t>
            </a:r>
            <a:endParaRPr lang="en-US" altLang="zh-CN" sz="3200" b="1"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0"/>
              </a:spcAft>
              <a:buClr>
                <a:srgbClr val="002060"/>
              </a:buClr>
              <a:buFont typeface="Wingdings" panose="05000000000000000000" pitchFamily="2" charset="2"/>
              <a:buChar char="u"/>
            </a:pPr>
            <a:r>
              <a:rPr lang="zh-CN" altLang="en-US" sz="3200" b="1" dirty="0">
                <a:solidFill>
                  <a:schemeClr val="tx1"/>
                </a:solidFill>
                <a:latin typeface="楷体" panose="02010609060101010101" pitchFamily="49" charset="-122"/>
                <a:ea typeface="楷体" panose="02010609060101010101" pitchFamily="49" charset="-122"/>
              </a:rPr>
              <a:t>工业应用</a:t>
            </a:r>
            <a:endParaRPr lang="en-US" altLang="zh-CN" sz="3200" b="1" dirty="0">
              <a:solidFill>
                <a:schemeClr val="tx1"/>
              </a:solidFill>
              <a:latin typeface="楷体" panose="02010609060101010101" pitchFamily="49" charset="-122"/>
              <a:ea typeface="楷体" panose="02010609060101010101" pitchFamily="49" charset="-122"/>
            </a:endParaRPr>
          </a:p>
          <a:p>
            <a:pPr>
              <a:spcBef>
                <a:spcPts val="600"/>
              </a:spcBef>
              <a:spcAft>
                <a:spcPts val="0"/>
              </a:spcAft>
              <a:buClr>
                <a:srgbClr val="002060"/>
              </a:buClr>
            </a:pPr>
            <a:r>
              <a:rPr lang="zh-CN" altLang="en-US" sz="3200" b="1" dirty="0">
                <a:solidFill>
                  <a:schemeClr val="tx1"/>
                </a:solidFill>
                <a:latin typeface="楷体" panose="02010609060101010101" pitchFamily="49" charset="-122"/>
                <a:ea typeface="楷体" panose="02010609060101010101" pitchFamily="49" charset="-122"/>
              </a:rPr>
              <a:t>聚合易粘釜、堵塞冷凝器、影响加工，延缓该法使用。</a:t>
            </a:r>
          </a:p>
        </p:txBody>
      </p:sp>
    </p:spTree>
    <p:extLst>
      <p:ext uri="{BB962C8B-B14F-4D97-AF65-F5344CB8AC3E}">
        <p14:creationId xmlns:p14="http://schemas.microsoft.com/office/powerpoint/2010/main" val="2252555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6712"/>
            <a:ext cx="9144000" cy="4225636"/>
          </a:xfrm>
          <a:prstGeom prst="rect">
            <a:avLst/>
          </a:prstGeom>
        </p:spPr>
      </p:pic>
      <p:sp>
        <p:nvSpPr>
          <p:cNvPr id="3" name="圆角矩形标注 2"/>
          <p:cNvSpPr/>
          <p:nvPr/>
        </p:nvSpPr>
        <p:spPr>
          <a:xfrm>
            <a:off x="467544" y="5373216"/>
            <a:ext cx="8136904" cy="1224136"/>
          </a:xfrm>
          <a:prstGeom prst="wedgeRoundRectCallout">
            <a:avLst>
              <a:gd name="adj1" fmla="val 23236"/>
              <a:gd name="adj2" fmla="val -80312"/>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rPr>
              <a:t>无外皮层，干流性好，粒度分布集中，吸收增塑剂快，塑化速度快；使用助剂少，可生产类似玻璃透明度制品</a:t>
            </a:r>
          </a:p>
        </p:txBody>
      </p:sp>
    </p:spTree>
    <p:extLst>
      <p:ext uri="{BB962C8B-B14F-4D97-AF65-F5344CB8AC3E}">
        <p14:creationId xmlns:p14="http://schemas.microsoft.com/office/powerpoint/2010/main" val="3124488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工艺流程</a:t>
            </a:r>
          </a:p>
        </p:txBody>
      </p:sp>
      <p:sp>
        <p:nvSpPr>
          <p:cNvPr id="3" name="圆角矩形标注 2"/>
          <p:cNvSpPr/>
          <p:nvPr/>
        </p:nvSpPr>
        <p:spPr>
          <a:xfrm>
            <a:off x="4067944" y="404664"/>
            <a:ext cx="3456384" cy="432048"/>
          </a:xfrm>
          <a:prstGeom prst="wedgeRoundRect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rPr>
              <a:t>有三个反应阶段</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980728"/>
            <a:ext cx="8425310" cy="5184576"/>
          </a:xfrm>
          <a:prstGeom prst="rect">
            <a:avLst/>
          </a:prstGeom>
        </p:spPr>
      </p:pic>
      <p:sp>
        <p:nvSpPr>
          <p:cNvPr id="9" name="文本框 8">
            <a:extLst>
              <a:ext uri="{FF2B5EF4-FFF2-40B4-BE49-F238E27FC236}">
                <a16:creationId xmlns:a16="http://schemas.microsoft.com/office/drawing/2014/main" id="{219A5546-814D-456C-A474-5C700AB606F8}"/>
              </a:ext>
            </a:extLst>
          </p:cNvPr>
          <p:cNvSpPr txBox="1"/>
          <p:nvPr/>
        </p:nvSpPr>
        <p:spPr>
          <a:xfrm>
            <a:off x="5076056" y="2348880"/>
            <a:ext cx="851515" cy="369332"/>
          </a:xfrm>
          <a:prstGeom prst="rect">
            <a:avLst/>
          </a:prstGeom>
          <a:noFill/>
        </p:spPr>
        <p:txBody>
          <a:bodyPr wrap="none" rtlCol="0">
            <a:spAutoFit/>
          </a:bodyPr>
          <a:lstStyle/>
          <a:p>
            <a:r>
              <a:rPr lang="en-US" altLang="zh-CN" dirty="0">
                <a:solidFill>
                  <a:srgbClr val="FF0000"/>
                </a:solidFill>
              </a:rPr>
              <a:t>7-12%</a:t>
            </a:r>
            <a:endParaRPr lang="zh-CN" altLang="en-US" dirty="0">
              <a:solidFill>
                <a:srgbClr val="FF0000"/>
              </a:solidFill>
            </a:endParaRPr>
          </a:p>
        </p:txBody>
      </p:sp>
      <p:sp>
        <p:nvSpPr>
          <p:cNvPr id="10" name="矩形 9">
            <a:extLst>
              <a:ext uri="{FF2B5EF4-FFF2-40B4-BE49-F238E27FC236}">
                <a16:creationId xmlns:a16="http://schemas.microsoft.com/office/drawing/2014/main" id="{6937FCD1-771F-4686-AE1C-AB6885CD6EE5}"/>
              </a:ext>
            </a:extLst>
          </p:cNvPr>
          <p:cNvSpPr/>
          <p:nvPr/>
        </p:nvSpPr>
        <p:spPr>
          <a:xfrm>
            <a:off x="3419872" y="2923203"/>
            <a:ext cx="2952328" cy="1820579"/>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348B086-88B7-442E-8866-3BEBEFE3DD34}"/>
              </a:ext>
            </a:extLst>
          </p:cNvPr>
          <p:cNvSpPr txBox="1"/>
          <p:nvPr/>
        </p:nvSpPr>
        <p:spPr>
          <a:xfrm>
            <a:off x="6354865" y="4427104"/>
            <a:ext cx="979755" cy="369332"/>
          </a:xfrm>
          <a:prstGeom prst="rect">
            <a:avLst/>
          </a:prstGeom>
          <a:noFill/>
        </p:spPr>
        <p:txBody>
          <a:bodyPr wrap="none" rtlCol="0">
            <a:spAutoFit/>
          </a:bodyPr>
          <a:lstStyle/>
          <a:p>
            <a:r>
              <a:rPr lang="en-US" altLang="zh-CN" dirty="0">
                <a:solidFill>
                  <a:srgbClr val="FF0000"/>
                </a:solidFill>
              </a:rPr>
              <a:t>70-85%</a:t>
            </a:r>
            <a:endParaRPr lang="zh-CN" altLang="en-US" dirty="0">
              <a:solidFill>
                <a:srgbClr val="FF0000"/>
              </a:solidFill>
            </a:endParaRPr>
          </a:p>
        </p:txBody>
      </p:sp>
    </p:spTree>
    <p:extLst>
      <p:ext uri="{BB962C8B-B14F-4D97-AF65-F5344CB8AC3E}">
        <p14:creationId xmlns:p14="http://schemas.microsoft.com/office/powerpoint/2010/main" val="1805343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3.4 PVC</a:t>
            </a:r>
            <a:r>
              <a:rPr lang="zh-CN" altLang="en-US" sz="2800" dirty="0">
                <a:latin typeface="楷体" panose="02010609060101010101" pitchFamily="49" charset="-122"/>
                <a:ea typeface="楷体" panose="02010609060101010101" pitchFamily="49" charset="-122"/>
                <a:cs typeface="Arial" panose="020B0604020202020204" pitchFamily="34" charset="0"/>
              </a:rPr>
              <a:t>非均相生产</a:t>
            </a:r>
          </a:p>
        </p:txBody>
      </p:sp>
      <p:pic>
        <p:nvPicPr>
          <p:cNvPr id="11" name="图片 10" descr="总图"/>
          <p:cNvPicPr/>
          <p:nvPr/>
        </p:nvPicPr>
        <p:blipFill>
          <a:blip r:embed="rId2"/>
          <a:stretch>
            <a:fillRect/>
          </a:stretch>
        </p:blipFill>
        <p:spPr>
          <a:xfrm>
            <a:off x="395536" y="908720"/>
            <a:ext cx="8568952" cy="5184576"/>
          </a:xfrm>
          <a:prstGeom prst="rect">
            <a:avLst/>
          </a:prstGeom>
          <a:noFill/>
          <a:ln w="9525">
            <a:noFill/>
            <a:miter/>
          </a:ln>
        </p:spPr>
      </p:pic>
    </p:spTree>
    <p:extLst>
      <p:ext uri="{BB962C8B-B14F-4D97-AF65-F5344CB8AC3E}">
        <p14:creationId xmlns:p14="http://schemas.microsoft.com/office/powerpoint/2010/main" val="11921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3.4 PVC</a:t>
            </a:r>
            <a:r>
              <a:rPr lang="zh-CN" altLang="en-US" sz="2800" dirty="0">
                <a:latin typeface="楷体" panose="02010609060101010101" pitchFamily="49" charset="-122"/>
                <a:ea typeface="楷体" panose="02010609060101010101" pitchFamily="49" charset="-122"/>
                <a:cs typeface="Arial" panose="020B0604020202020204" pitchFamily="34" charset="0"/>
              </a:rPr>
              <a:t>非均相生产</a:t>
            </a:r>
          </a:p>
        </p:txBody>
      </p:sp>
      <p:pic>
        <p:nvPicPr>
          <p:cNvPr id="9" name="图片 8" descr="聚合DCS图"/>
          <p:cNvPicPr/>
          <p:nvPr/>
        </p:nvPicPr>
        <p:blipFill>
          <a:blip r:embed="rId2"/>
          <a:stretch>
            <a:fillRect/>
          </a:stretch>
        </p:blipFill>
        <p:spPr>
          <a:xfrm>
            <a:off x="467544" y="908720"/>
            <a:ext cx="8191018" cy="5112568"/>
          </a:xfrm>
          <a:prstGeom prst="rect">
            <a:avLst/>
          </a:prstGeom>
          <a:noFill/>
          <a:ln w="9525">
            <a:noFill/>
            <a:miter/>
          </a:ln>
        </p:spPr>
      </p:pic>
      <p:sp>
        <p:nvSpPr>
          <p:cNvPr id="2" name="矩形 1"/>
          <p:cNvSpPr/>
          <p:nvPr/>
        </p:nvSpPr>
        <p:spPr>
          <a:xfrm>
            <a:off x="4139952" y="328233"/>
            <a:ext cx="4461478" cy="523220"/>
          </a:xfrm>
          <a:prstGeom prst="rect">
            <a:avLst/>
          </a:prstGeom>
        </p:spPr>
        <p:txBody>
          <a:bodyPr wrap="none">
            <a:spAutoFit/>
          </a:bodyPr>
          <a:lstStyle/>
          <a:p>
            <a:r>
              <a:rPr lang="en-US" altLang="zh-CN" sz="2800" dirty="0">
                <a:solidFill>
                  <a:srgbClr val="000000"/>
                </a:solidFill>
                <a:latin typeface="Arial" panose="020B0604020202020204" pitchFamily="34" charset="0"/>
              </a:rPr>
              <a:t>Distributed Control System</a:t>
            </a:r>
            <a:endParaRPr lang="zh-CN" altLang="en-US" sz="2800" dirty="0"/>
          </a:p>
        </p:txBody>
      </p:sp>
    </p:spTree>
    <p:extLst>
      <p:ext uri="{BB962C8B-B14F-4D97-AF65-F5344CB8AC3E}">
        <p14:creationId xmlns:p14="http://schemas.microsoft.com/office/powerpoint/2010/main" val="2083565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3.4 PVC</a:t>
            </a:r>
            <a:r>
              <a:rPr lang="zh-CN" altLang="en-US" sz="2800" dirty="0">
                <a:latin typeface="楷体" panose="02010609060101010101" pitchFamily="49" charset="-122"/>
                <a:ea typeface="楷体" panose="02010609060101010101" pitchFamily="49" charset="-122"/>
                <a:cs typeface="Arial" panose="020B0604020202020204" pitchFamily="34" charset="0"/>
              </a:rPr>
              <a:t>非均相生产</a:t>
            </a:r>
          </a:p>
        </p:txBody>
      </p:sp>
      <p:sp>
        <p:nvSpPr>
          <p:cNvPr id="2" name="矩形 1"/>
          <p:cNvSpPr/>
          <p:nvPr/>
        </p:nvSpPr>
        <p:spPr>
          <a:xfrm>
            <a:off x="4139952" y="328233"/>
            <a:ext cx="4461478" cy="523220"/>
          </a:xfrm>
          <a:prstGeom prst="rect">
            <a:avLst/>
          </a:prstGeom>
        </p:spPr>
        <p:txBody>
          <a:bodyPr wrap="none">
            <a:spAutoFit/>
          </a:bodyPr>
          <a:lstStyle/>
          <a:p>
            <a:r>
              <a:rPr lang="en-US" altLang="zh-CN" sz="2800" dirty="0">
                <a:solidFill>
                  <a:srgbClr val="000000"/>
                </a:solidFill>
                <a:latin typeface="Arial" panose="020B0604020202020204" pitchFamily="34" charset="0"/>
              </a:rPr>
              <a:t>Distributed Control System</a:t>
            </a:r>
            <a:endParaRPr lang="zh-CN" altLang="en-US" sz="2800" dirty="0"/>
          </a:p>
        </p:txBody>
      </p:sp>
      <p:pic>
        <p:nvPicPr>
          <p:cNvPr id="3" name="图片 2"/>
          <p:cNvPicPr>
            <a:picLocks noChangeAspect="1"/>
          </p:cNvPicPr>
          <p:nvPr/>
        </p:nvPicPr>
        <p:blipFill rotWithShape="1">
          <a:blip r:embed="rId2"/>
          <a:srcRect l="2709" t="7153" r="3443"/>
          <a:stretch/>
        </p:blipFill>
        <p:spPr>
          <a:xfrm>
            <a:off x="1964" y="980728"/>
            <a:ext cx="9128441" cy="4896544"/>
          </a:xfrm>
          <a:prstGeom prst="rect">
            <a:avLst/>
          </a:prstGeom>
        </p:spPr>
      </p:pic>
    </p:spTree>
    <p:extLst>
      <p:ext uri="{BB962C8B-B14F-4D97-AF65-F5344CB8AC3E}">
        <p14:creationId xmlns:p14="http://schemas.microsoft.com/office/powerpoint/2010/main" val="726490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Arial" panose="020B0604020202020204" pitchFamily="34" charset="0"/>
                <a:ea typeface="+mj-ea"/>
                <a:cs typeface="Arial" panose="020B0604020202020204" pitchFamily="34" charset="0"/>
              </a:rPr>
              <a:t>3. </a:t>
            </a:r>
            <a:r>
              <a:rPr lang="zh-CN" altLang="en-US" sz="2800" dirty="0">
                <a:latin typeface="Arial" panose="020B0604020202020204" pitchFamily="34" charset="0"/>
                <a:ea typeface="+mj-ea"/>
                <a:cs typeface="Arial" panose="020B0604020202020204" pitchFamily="34" charset="0"/>
              </a:rPr>
              <a:t>缺点</a:t>
            </a:r>
          </a:p>
        </p:txBody>
      </p:sp>
      <p:sp>
        <p:nvSpPr>
          <p:cNvPr id="19" name="Rectangle 2"/>
          <p:cNvSpPr>
            <a:spLocks noChangeArrowheads="1"/>
          </p:cNvSpPr>
          <p:nvPr/>
        </p:nvSpPr>
        <p:spPr bwMode="auto">
          <a:xfrm>
            <a:off x="152400" y="917327"/>
            <a:ext cx="8915400" cy="2062103"/>
          </a:xfrm>
          <a:prstGeom prst="rect">
            <a:avLst/>
          </a:prstGeom>
          <a:noFill/>
          <a:ln w="12700" cap="sq">
            <a:solidFill>
              <a:srgbClr val="66CC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r>
              <a:rPr kumimoji="1" lang="en-US" altLang="zh-CN" sz="3200" dirty="0">
                <a:latin typeface="楷体" panose="02010609060101010101" pitchFamily="49" charset="-122"/>
                <a:ea typeface="楷体" panose="02010609060101010101" pitchFamily="49" charset="-122"/>
                <a:cs typeface="Arial Unicode MS" panose="020B0604020202020204" pitchFamily="34" charset="-122"/>
              </a:rPr>
              <a:t>(2) </a:t>
            </a:r>
            <a:r>
              <a:rPr kumimoji="1" lang="zh-CN" altLang="en-US" sz="3200" dirty="0">
                <a:solidFill>
                  <a:srgbClr val="FF0000"/>
                </a:solidFill>
                <a:latin typeface="楷体" panose="02010609060101010101" pitchFamily="49" charset="-122"/>
                <a:ea typeface="楷体" panose="02010609060101010101" pitchFamily="49" charset="-122"/>
                <a:cs typeface="Arial Unicode MS" panose="020B0604020202020204" pitchFamily="34" charset="-122"/>
              </a:rPr>
              <a:t>黏度：</a:t>
            </a:r>
            <a:r>
              <a:rPr kumimoji="1" lang="zh-CN" altLang="en-US" sz="3200" dirty="0">
                <a:latin typeface="楷体" panose="02010609060101010101" pitchFamily="49" charset="-122"/>
                <a:ea typeface="楷体" panose="02010609060101010101" pitchFamily="49" charset="-122"/>
                <a:cs typeface="Arial Unicode MS" panose="020B0604020202020204" pitchFamily="34" charset="-122"/>
              </a:rPr>
              <a:t>单体是气或液态，易流动。聚合反应发生以后，生成的聚合物 如溶于单体则形成粘稠溶液，聚合程度越深入，物料越粘稠，甚至在常温下会成为固体。</a:t>
            </a:r>
          </a:p>
        </p:txBody>
      </p:sp>
      <p:sp>
        <p:nvSpPr>
          <p:cNvPr id="20" name="Rectangle 3"/>
          <p:cNvSpPr>
            <a:spLocks noChangeArrowheads="1"/>
          </p:cNvSpPr>
          <p:nvPr/>
        </p:nvSpPr>
        <p:spPr bwMode="auto">
          <a:xfrm>
            <a:off x="1259632" y="3170312"/>
            <a:ext cx="3318718" cy="584775"/>
          </a:xfrm>
          <a:prstGeom prst="rect">
            <a:avLst/>
          </a:prstGeom>
          <a:noFill/>
          <a:ln w="12700" cap="sq">
            <a:solidFill>
              <a:srgbClr val="CCFF99"/>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algn="ctr"/>
            <a:r>
              <a:rPr kumimoji="1" lang="zh-CN" altLang="en-US" sz="3200">
                <a:latin typeface="楷体" panose="02010609060101010101" pitchFamily="49" charset="-122"/>
                <a:ea typeface="楷体" panose="02010609060101010101" pitchFamily="49" charset="-122"/>
                <a:cs typeface="Arial Unicode MS" panose="020B0604020202020204" pitchFamily="34" charset="-122"/>
              </a:rPr>
              <a:t>分子量分布变宽</a:t>
            </a:r>
          </a:p>
        </p:txBody>
      </p:sp>
      <p:sp>
        <p:nvSpPr>
          <p:cNvPr id="21" name="Rectangle 4"/>
          <p:cNvSpPr>
            <a:spLocks noChangeArrowheads="1"/>
          </p:cNvSpPr>
          <p:nvPr/>
        </p:nvSpPr>
        <p:spPr bwMode="auto">
          <a:xfrm>
            <a:off x="5067300" y="3170312"/>
            <a:ext cx="2254250" cy="584775"/>
          </a:xfrm>
          <a:prstGeom prst="rect">
            <a:avLst/>
          </a:prstGeom>
          <a:noFill/>
          <a:ln w="12700" cap="sq">
            <a:solidFill>
              <a:srgbClr val="CC99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algn="ctr"/>
            <a:r>
              <a:rPr kumimoji="1" lang="en-US" altLang="zh-CN" sz="3200">
                <a:latin typeface="楷体" panose="02010609060101010101" pitchFamily="49" charset="-122"/>
                <a:ea typeface="楷体" panose="02010609060101010101" pitchFamily="49" charset="-122"/>
                <a:cs typeface="Arial Unicode MS" panose="020B0604020202020204" pitchFamily="34" charset="-122"/>
              </a:rPr>
              <a:t>‘</a:t>
            </a:r>
            <a:r>
              <a:rPr kumimoji="1" lang="zh-CN" altLang="en-US" sz="3200">
                <a:latin typeface="楷体" panose="02010609060101010101" pitchFamily="49" charset="-122"/>
                <a:ea typeface="楷体" panose="02010609060101010101" pitchFamily="49" charset="-122"/>
                <a:cs typeface="Arial Unicode MS" panose="020B0604020202020204" pitchFamily="34" charset="-122"/>
              </a:rPr>
              <a:t>凝胶效应’</a:t>
            </a:r>
          </a:p>
        </p:txBody>
      </p:sp>
      <p:sp>
        <p:nvSpPr>
          <p:cNvPr id="22" name="Line 5"/>
          <p:cNvSpPr>
            <a:spLocks noChangeShapeType="1"/>
          </p:cNvSpPr>
          <p:nvPr/>
        </p:nvSpPr>
        <p:spPr bwMode="auto">
          <a:xfrm flipH="1">
            <a:off x="3086100" y="2636912"/>
            <a:ext cx="1447800" cy="457200"/>
          </a:xfrm>
          <a:prstGeom prst="line">
            <a:avLst/>
          </a:prstGeom>
          <a:noFill/>
          <a:ln w="38100" cap="sq">
            <a:solidFill>
              <a:srgbClr val="FF33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endParaRPr lang="zh-CN" altLang="en-US" sz="2800">
              <a:latin typeface="楷体" panose="02010609060101010101" pitchFamily="49" charset="-122"/>
              <a:ea typeface="楷体" panose="02010609060101010101" pitchFamily="49" charset="-122"/>
            </a:endParaRPr>
          </a:p>
        </p:txBody>
      </p:sp>
      <p:sp>
        <p:nvSpPr>
          <p:cNvPr id="23" name="Line 6"/>
          <p:cNvSpPr>
            <a:spLocks noChangeShapeType="1"/>
          </p:cNvSpPr>
          <p:nvPr/>
        </p:nvSpPr>
        <p:spPr bwMode="auto">
          <a:xfrm>
            <a:off x="4610100" y="2636912"/>
            <a:ext cx="1524000" cy="457200"/>
          </a:xfrm>
          <a:prstGeom prst="line">
            <a:avLst/>
          </a:prstGeom>
          <a:noFill/>
          <a:ln w="38100" cap="sq">
            <a:solidFill>
              <a:srgbClr val="FF33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endParaRPr lang="zh-CN" altLang="en-US" sz="2800">
              <a:latin typeface="楷体" panose="02010609060101010101" pitchFamily="49" charset="-122"/>
              <a:ea typeface="楷体" panose="02010609060101010101" pitchFamily="49" charset="-122"/>
            </a:endParaRPr>
          </a:p>
        </p:txBody>
      </p:sp>
      <p:sp>
        <p:nvSpPr>
          <p:cNvPr id="24" name="Rectangle 7"/>
          <p:cNvSpPr>
            <a:spLocks noChangeArrowheads="1"/>
          </p:cNvSpPr>
          <p:nvPr/>
        </p:nvSpPr>
        <p:spPr bwMode="auto">
          <a:xfrm>
            <a:off x="2843808" y="4541912"/>
            <a:ext cx="5315942" cy="584775"/>
          </a:xfrm>
          <a:prstGeom prst="rect">
            <a:avLst/>
          </a:prstGeom>
          <a:noFill/>
          <a:ln w="12700" cap="sq">
            <a:solidFill>
              <a:srgbClr val="FF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algn="ctr"/>
            <a:r>
              <a:rPr kumimoji="1" lang="zh-CN" altLang="en-US" sz="3200">
                <a:latin typeface="楷体" panose="02010609060101010101" pitchFamily="49" charset="-122"/>
                <a:ea typeface="楷体" panose="02010609060101010101" pitchFamily="49" charset="-122"/>
                <a:cs typeface="Arial Unicode MS" panose="020B0604020202020204" pitchFamily="34" charset="-122"/>
              </a:rPr>
              <a:t>含有未反应的单体和低聚物</a:t>
            </a:r>
          </a:p>
        </p:txBody>
      </p:sp>
      <p:sp>
        <p:nvSpPr>
          <p:cNvPr id="25" name="Line 8"/>
          <p:cNvSpPr>
            <a:spLocks noChangeShapeType="1"/>
          </p:cNvSpPr>
          <p:nvPr/>
        </p:nvSpPr>
        <p:spPr bwMode="auto">
          <a:xfrm>
            <a:off x="5981700" y="3779912"/>
            <a:ext cx="0" cy="609600"/>
          </a:xfrm>
          <a:prstGeom prst="line">
            <a:avLst/>
          </a:prstGeom>
          <a:noFill/>
          <a:ln w="38100" cap="sq">
            <a:solidFill>
              <a:srgbClr val="FF33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endParaRPr lang="zh-CN" altLang="en-US" sz="280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884694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351049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3.4 PVC</a:t>
            </a:r>
            <a:r>
              <a:rPr lang="zh-CN" altLang="en-US" sz="2800" dirty="0">
                <a:latin typeface="楷体" panose="02010609060101010101" pitchFamily="49" charset="-122"/>
                <a:ea typeface="楷体" panose="02010609060101010101" pitchFamily="49" charset="-122"/>
                <a:cs typeface="Arial" panose="020B0604020202020204" pitchFamily="34" charset="0"/>
              </a:rPr>
              <a:t>非均相生产</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980728"/>
            <a:ext cx="4111551" cy="3096936"/>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3212976"/>
            <a:ext cx="5267325" cy="35242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9095" y="529912"/>
            <a:ext cx="4238888" cy="2808263"/>
          </a:xfrm>
          <a:prstGeom prst="rect">
            <a:avLst/>
          </a:prstGeom>
        </p:spPr>
      </p:pic>
    </p:spTree>
    <p:extLst>
      <p:ext uri="{BB962C8B-B14F-4D97-AF65-F5344CB8AC3E}">
        <p14:creationId xmlns:p14="http://schemas.microsoft.com/office/powerpoint/2010/main" val="3102174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1</a:t>
            </a:r>
            <a:r>
              <a:rPr lang="zh-CN" altLang="en-US" sz="2800" dirty="0">
                <a:latin typeface="楷体" panose="02010609060101010101" pitchFamily="49" charset="-122"/>
                <a:ea typeface="楷体" panose="02010609060101010101" pitchFamily="49" charset="-122"/>
                <a:cs typeface="Arial" panose="020B0604020202020204" pitchFamily="34" charset="0"/>
              </a:rPr>
              <a:t>）预聚合</a:t>
            </a:r>
          </a:p>
        </p:txBody>
      </p:sp>
      <p:sp>
        <p:nvSpPr>
          <p:cNvPr id="9" name="对角圆角矩形 8"/>
          <p:cNvSpPr/>
          <p:nvPr/>
        </p:nvSpPr>
        <p:spPr>
          <a:xfrm>
            <a:off x="533655" y="3722450"/>
            <a:ext cx="8064896" cy="2730885"/>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半衰期短的油溶性引发剂</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先生成</a:t>
            </a:r>
            <a:r>
              <a:rPr lang="en-US" altLang="zh-CN" sz="2800" b="1" dirty="0">
                <a:solidFill>
                  <a:schemeClr val="tx1"/>
                </a:solidFill>
                <a:latin typeface="楷体" panose="02010609060101010101" pitchFamily="49" charset="-122"/>
                <a:ea typeface="楷体" panose="02010609060101010101" pitchFamily="49" charset="-122"/>
              </a:rPr>
              <a:t>0.7</a:t>
            </a:r>
            <a:r>
              <a:rPr lang="el-GR"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μ</a:t>
            </a:r>
            <a:r>
              <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m</a:t>
            </a: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初级粒子，转化率</a:t>
            </a:r>
            <a:r>
              <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&gt;1%</a:t>
            </a: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后，聚集为更大的球形絮凝物</a:t>
            </a:r>
            <a:endPar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spcBef>
                <a:spcPts val="600"/>
              </a:spcBef>
              <a:buClr>
                <a:srgbClr val="002060"/>
              </a:buClr>
              <a:buFont typeface="Wingdings" panose="05000000000000000000" pitchFamily="2" charset="2"/>
              <a:buChar char="u"/>
            </a:pPr>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反应温度</a:t>
            </a:r>
            <a:r>
              <a:rPr lang="en-US" altLang="zh-CN"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&gt;62</a:t>
            </a:r>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，保证絮凝物不受破坏，可作为种子在下一段继续增长大颗粒</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82" y="999397"/>
            <a:ext cx="1295747" cy="2659294"/>
          </a:xfrm>
          <a:prstGeom prst="rect">
            <a:avLst/>
          </a:prstGeom>
        </p:spPr>
      </p:pic>
      <p:sp>
        <p:nvSpPr>
          <p:cNvPr id="28" name="矩形 18"/>
          <p:cNvSpPr/>
          <p:nvPr/>
        </p:nvSpPr>
        <p:spPr>
          <a:xfrm>
            <a:off x="2611975" y="849963"/>
            <a:ext cx="2808312" cy="2723053"/>
          </a:xfrm>
          <a:custGeom>
            <a:avLst/>
            <a:gdLst/>
            <a:ahLst/>
            <a:cxnLst/>
            <a:rect l="l" t="t" r="r" b="b"/>
            <a:pathLst>
              <a:path w="2736304" h="3312368">
                <a:moveTo>
                  <a:pt x="571805" y="0"/>
                </a:moveTo>
                <a:lnTo>
                  <a:pt x="1008112" y="0"/>
                </a:lnTo>
                <a:lnTo>
                  <a:pt x="2164499" y="0"/>
                </a:lnTo>
                <a:lnTo>
                  <a:pt x="2736304" y="0"/>
                </a:lnTo>
                <a:lnTo>
                  <a:pt x="2736304" y="571805"/>
                </a:lnTo>
                <a:lnTo>
                  <a:pt x="2736304" y="1296144"/>
                </a:lnTo>
                <a:lnTo>
                  <a:pt x="2736304" y="2740563"/>
                </a:lnTo>
                <a:cubicBezTo>
                  <a:pt x="2736304" y="3056362"/>
                  <a:pt x="2480298" y="3312368"/>
                  <a:pt x="2164499" y="3312368"/>
                </a:cubicBezTo>
                <a:lnTo>
                  <a:pt x="1728192" y="3312368"/>
                </a:lnTo>
                <a:lnTo>
                  <a:pt x="571805" y="3312368"/>
                </a:lnTo>
                <a:lnTo>
                  <a:pt x="0" y="3312368"/>
                </a:lnTo>
                <a:lnTo>
                  <a:pt x="0" y="2740563"/>
                </a:lnTo>
                <a:lnTo>
                  <a:pt x="0" y="2016224"/>
                </a:lnTo>
                <a:lnTo>
                  <a:pt x="0" y="571805"/>
                </a:lnTo>
                <a:cubicBezTo>
                  <a:pt x="0" y="256006"/>
                  <a:pt x="256006" y="0"/>
                  <a:pt x="571805" y="0"/>
                </a:cubicBezTo>
                <a:close/>
              </a:path>
            </a:pathLst>
          </a:custGeom>
          <a:solidFill>
            <a:srgbClr val="43979D"/>
          </a:solidFill>
          <a:ln>
            <a:noFill/>
          </a:ln>
          <a:effectLst/>
          <a:scene3d>
            <a:camera prst="orthographicFront">
              <a:rot lat="0" lon="0" rev="0"/>
            </a:camera>
            <a:lightRig rig="glow" dir="t">
              <a:rot lat="0" lon="0" rev="14100000"/>
            </a:lightRig>
          </a:scene3d>
          <a:sp3d prstMaterial="softEdge">
            <a:bevelT w="127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29" name="圆角矩形 28"/>
          <p:cNvSpPr/>
          <p:nvPr/>
        </p:nvSpPr>
        <p:spPr>
          <a:xfrm>
            <a:off x="2734049" y="1012649"/>
            <a:ext cx="2512700" cy="2455572"/>
          </a:xfrm>
          <a:prstGeom prst="roundRect">
            <a:avLst/>
          </a:prstGeom>
          <a:solidFill>
            <a:schemeClr val="bg1"/>
          </a:solidFill>
          <a:ln>
            <a:noFill/>
          </a:ln>
          <a:effectLst>
            <a:innerShdw blurRad="381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cxnSp>
        <p:nvCxnSpPr>
          <p:cNvPr id="30" name="直接连接符 29"/>
          <p:cNvCxnSpPr/>
          <p:nvPr/>
        </p:nvCxnSpPr>
        <p:spPr>
          <a:xfrm>
            <a:off x="2950141" y="1607213"/>
            <a:ext cx="1512888" cy="0"/>
          </a:xfrm>
          <a:prstGeom prst="line">
            <a:avLst/>
          </a:prstGeom>
          <a:ln w="19050">
            <a:solidFill>
              <a:srgbClr val="3DA1B9"/>
            </a:solidFill>
            <a:prstDash val="sysDash"/>
          </a:ln>
        </p:spPr>
        <p:style>
          <a:lnRef idx="1">
            <a:schemeClr val="accent1"/>
          </a:lnRef>
          <a:fillRef idx="0">
            <a:schemeClr val="accent1"/>
          </a:fillRef>
          <a:effectRef idx="0">
            <a:schemeClr val="accent1"/>
          </a:effectRef>
          <a:fontRef idx="minor">
            <a:schemeClr val="tx1"/>
          </a:fontRef>
        </p:style>
      </p:cxnSp>
      <p:sp>
        <p:nvSpPr>
          <p:cNvPr id="31" name="矩形 18"/>
          <p:cNvSpPr/>
          <p:nvPr/>
        </p:nvSpPr>
        <p:spPr>
          <a:xfrm>
            <a:off x="5724128" y="836712"/>
            <a:ext cx="2808312" cy="2723053"/>
          </a:xfrm>
          <a:custGeom>
            <a:avLst/>
            <a:gdLst/>
            <a:ahLst/>
            <a:cxnLst/>
            <a:rect l="l" t="t" r="r" b="b"/>
            <a:pathLst>
              <a:path w="2736304" h="3312368">
                <a:moveTo>
                  <a:pt x="571805" y="0"/>
                </a:moveTo>
                <a:lnTo>
                  <a:pt x="1008112" y="0"/>
                </a:lnTo>
                <a:lnTo>
                  <a:pt x="2164499" y="0"/>
                </a:lnTo>
                <a:lnTo>
                  <a:pt x="2736304" y="0"/>
                </a:lnTo>
                <a:lnTo>
                  <a:pt x="2736304" y="571805"/>
                </a:lnTo>
                <a:lnTo>
                  <a:pt x="2736304" y="1296144"/>
                </a:lnTo>
                <a:lnTo>
                  <a:pt x="2736304" y="2740563"/>
                </a:lnTo>
                <a:cubicBezTo>
                  <a:pt x="2736304" y="3056362"/>
                  <a:pt x="2480298" y="3312368"/>
                  <a:pt x="2164499" y="3312368"/>
                </a:cubicBezTo>
                <a:lnTo>
                  <a:pt x="1728192" y="3312368"/>
                </a:lnTo>
                <a:lnTo>
                  <a:pt x="571805" y="3312368"/>
                </a:lnTo>
                <a:lnTo>
                  <a:pt x="0" y="3312368"/>
                </a:lnTo>
                <a:lnTo>
                  <a:pt x="0" y="2740563"/>
                </a:lnTo>
                <a:lnTo>
                  <a:pt x="0" y="2016224"/>
                </a:lnTo>
                <a:lnTo>
                  <a:pt x="0" y="571805"/>
                </a:lnTo>
                <a:cubicBezTo>
                  <a:pt x="0" y="256006"/>
                  <a:pt x="256006" y="0"/>
                  <a:pt x="571805" y="0"/>
                </a:cubicBezTo>
                <a:close/>
              </a:path>
            </a:pathLst>
          </a:custGeom>
          <a:solidFill>
            <a:srgbClr val="F06060"/>
          </a:solidFill>
          <a:ln>
            <a:noFill/>
          </a:ln>
          <a:effectLst>
            <a:outerShdw blurRad="50800" dist="50800" dir="5400000" algn="ctr" rotWithShape="0">
              <a:srgbClr val="F06060"/>
            </a:outerShdw>
          </a:effectLst>
          <a:scene3d>
            <a:camera prst="orthographicFront">
              <a:rot lat="0" lon="0" rev="0"/>
            </a:camera>
            <a:lightRig rig="glow" dir="t">
              <a:rot lat="0" lon="0" rev="14100000"/>
            </a:lightRig>
          </a:scene3d>
          <a:sp3d contourW="12700" prstMaterial="softEdge">
            <a:bevelT w="127000"/>
            <a:contourClr>
              <a:srgbClr val="F06060"/>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sp>
        <p:nvSpPr>
          <p:cNvPr id="32" name="圆角矩形 31"/>
          <p:cNvSpPr/>
          <p:nvPr/>
        </p:nvSpPr>
        <p:spPr>
          <a:xfrm>
            <a:off x="5846202" y="999398"/>
            <a:ext cx="2512700" cy="2455572"/>
          </a:xfrm>
          <a:prstGeom prst="roundRect">
            <a:avLst/>
          </a:prstGeom>
          <a:solidFill>
            <a:schemeClr val="bg1"/>
          </a:solidFill>
          <a:ln>
            <a:noFill/>
          </a:ln>
          <a:effectLst>
            <a:innerShdw blurRad="38100" dist="50800" dir="16200000">
              <a:prstClr val="black">
                <a:alpha val="30000"/>
              </a:prstClr>
            </a:innerShdw>
          </a:effectLst>
          <a:scene3d>
            <a:camera prst="orthographicFront"/>
            <a:lightRig rig="threePt" dir="t"/>
          </a:scene3d>
          <a:sp3d contourW="12700">
            <a:contourClr>
              <a:srgbClr val="F06060"/>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prstClr val="white"/>
              </a:solidFill>
            </a:endParaRPr>
          </a:p>
        </p:txBody>
      </p:sp>
      <p:cxnSp>
        <p:nvCxnSpPr>
          <p:cNvPr id="33" name="直接连接符 32"/>
          <p:cNvCxnSpPr/>
          <p:nvPr/>
        </p:nvCxnSpPr>
        <p:spPr>
          <a:xfrm>
            <a:off x="6062336" y="1593943"/>
            <a:ext cx="1511300" cy="0"/>
          </a:xfrm>
          <a:prstGeom prst="line">
            <a:avLst/>
          </a:prstGeom>
          <a:ln w="19050">
            <a:solidFill>
              <a:srgbClr val="3DA1B9"/>
            </a:solidFill>
            <a:prstDash val="sysDash"/>
          </a:ln>
        </p:spPr>
        <p:style>
          <a:lnRef idx="1">
            <a:schemeClr val="accent1"/>
          </a:lnRef>
          <a:fillRef idx="0">
            <a:schemeClr val="accent1"/>
          </a:fillRef>
          <a:effectRef idx="0">
            <a:schemeClr val="accent1"/>
          </a:effectRef>
          <a:fontRef idx="minor">
            <a:schemeClr val="tx1"/>
          </a:fontRef>
        </p:style>
      </p:cxnSp>
      <p:sp>
        <p:nvSpPr>
          <p:cNvPr id="34" name="矩形 12"/>
          <p:cNvSpPr>
            <a:spLocks noChangeArrowheads="1"/>
          </p:cNvSpPr>
          <p:nvPr/>
        </p:nvSpPr>
        <p:spPr bwMode="auto">
          <a:xfrm>
            <a:off x="2849786" y="1607883"/>
            <a:ext cx="2332690" cy="1569660"/>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2400" dirty="0">
                <a:solidFill>
                  <a:prstClr val="black"/>
                </a:solidFill>
                <a:latin typeface="微软雅黑" pitchFamily="34" charset="-122"/>
                <a:ea typeface="微软雅黑" pitchFamily="34" charset="-122"/>
              </a:rPr>
              <a:t>8</a:t>
            </a:r>
            <a:r>
              <a:rPr lang="en-US" altLang="zh-CN" sz="2400" dirty="0">
                <a:solidFill>
                  <a:prstClr val="black"/>
                </a:solidFill>
                <a:latin typeface="Times New Roman" panose="02020603050405020304" pitchFamily="18" charset="0"/>
                <a:ea typeface="微软雅黑" pitchFamily="34" charset="-122"/>
                <a:cs typeface="Times New Roman" panose="02020603050405020304" pitchFamily="18" charset="0"/>
              </a:rPr>
              <a:t>~</a:t>
            </a:r>
            <a:r>
              <a:rPr lang="en-US" altLang="zh-CN" sz="2400" dirty="0">
                <a:solidFill>
                  <a:prstClr val="black"/>
                </a:solidFill>
                <a:latin typeface="微软雅黑" pitchFamily="34" charset="-122"/>
                <a:ea typeface="微软雅黑" pitchFamily="34" charset="-122"/>
              </a:rPr>
              <a:t>25m</a:t>
            </a:r>
            <a:r>
              <a:rPr lang="en-US" altLang="zh-CN" sz="2400" baseline="30000" dirty="0">
                <a:solidFill>
                  <a:prstClr val="black"/>
                </a:solidFill>
                <a:latin typeface="微软雅黑" pitchFamily="34" charset="-122"/>
                <a:ea typeface="微软雅黑" pitchFamily="34" charset="-122"/>
              </a:rPr>
              <a:t>3</a:t>
            </a:r>
          </a:p>
          <a:p>
            <a:pPr fontAlgn="base">
              <a:spcBef>
                <a:spcPct val="0"/>
              </a:spcBef>
              <a:spcAft>
                <a:spcPct val="0"/>
              </a:spcAft>
            </a:pPr>
            <a:r>
              <a:rPr lang="zh-CN" altLang="en-US" sz="2400" dirty="0">
                <a:solidFill>
                  <a:prstClr val="black"/>
                </a:solidFill>
                <a:latin typeface="微软雅黑" pitchFamily="34" charset="-122"/>
                <a:ea typeface="微软雅黑" pitchFamily="34" charset="-122"/>
              </a:rPr>
              <a:t>反应</a:t>
            </a:r>
            <a:r>
              <a:rPr lang="en-US" altLang="zh-CN" sz="2400" dirty="0">
                <a:solidFill>
                  <a:prstClr val="black"/>
                </a:solidFill>
                <a:latin typeface="微软雅黑" pitchFamily="34" charset="-122"/>
                <a:ea typeface="微软雅黑" pitchFamily="34" charset="-122"/>
              </a:rPr>
              <a:t>30min</a:t>
            </a:r>
          </a:p>
          <a:p>
            <a:pPr fontAlgn="base">
              <a:spcBef>
                <a:spcPct val="0"/>
              </a:spcBef>
              <a:spcAft>
                <a:spcPct val="0"/>
              </a:spcAft>
            </a:pPr>
            <a:r>
              <a:rPr lang="zh-CN" altLang="en-US" sz="2400" dirty="0">
                <a:solidFill>
                  <a:prstClr val="black"/>
                </a:solidFill>
                <a:latin typeface="微软雅黑" pitchFamily="34" charset="-122"/>
                <a:ea typeface="微软雅黑" pitchFamily="34" charset="-122"/>
              </a:rPr>
              <a:t>加入</a:t>
            </a:r>
            <a:r>
              <a:rPr lang="en-US" altLang="zh-CN" sz="2400" dirty="0">
                <a:solidFill>
                  <a:prstClr val="black"/>
                </a:solidFill>
                <a:latin typeface="微软雅黑" pitchFamily="34" charset="-122"/>
                <a:ea typeface="微软雅黑" pitchFamily="34" charset="-122"/>
              </a:rPr>
              <a:t>50%</a:t>
            </a:r>
            <a:r>
              <a:rPr lang="zh-CN" altLang="en-US" sz="2400" dirty="0">
                <a:solidFill>
                  <a:prstClr val="black"/>
                </a:solidFill>
                <a:latin typeface="微软雅黑" pitchFamily="34" charset="-122"/>
                <a:ea typeface="微软雅黑" pitchFamily="34" charset="-122"/>
              </a:rPr>
              <a:t>单体</a:t>
            </a:r>
            <a:endParaRPr lang="en-US" altLang="zh-CN" sz="2400" dirty="0">
              <a:solidFill>
                <a:prstClr val="black"/>
              </a:solidFill>
              <a:latin typeface="微软雅黑" pitchFamily="34" charset="-122"/>
              <a:ea typeface="微软雅黑" pitchFamily="34" charset="-122"/>
            </a:endParaRPr>
          </a:p>
          <a:p>
            <a:pPr fontAlgn="base">
              <a:spcBef>
                <a:spcPct val="0"/>
              </a:spcBef>
              <a:spcAft>
                <a:spcPct val="0"/>
              </a:spcAft>
            </a:pPr>
            <a:r>
              <a:rPr lang="zh-CN" altLang="en-US" sz="2400" dirty="0">
                <a:solidFill>
                  <a:prstClr val="black"/>
                </a:solidFill>
                <a:latin typeface="微软雅黑" pitchFamily="34" charset="-122"/>
                <a:ea typeface="微软雅黑" pitchFamily="34" charset="-122"/>
              </a:rPr>
              <a:t>转化率</a:t>
            </a:r>
            <a:r>
              <a:rPr lang="en-US" altLang="zh-CN" sz="2400" dirty="0">
                <a:solidFill>
                  <a:prstClr val="black"/>
                </a:solidFill>
                <a:latin typeface="微软雅黑" pitchFamily="34" charset="-122"/>
                <a:ea typeface="微软雅黑" pitchFamily="34" charset="-122"/>
              </a:rPr>
              <a:t>7%-12%</a:t>
            </a:r>
            <a:endParaRPr lang="zh-CN" altLang="en-US" sz="2400" dirty="0">
              <a:solidFill>
                <a:prstClr val="black"/>
              </a:solidFill>
              <a:latin typeface="微软雅黑" pitchFamily="34" charset="-122"/>
              <a:ea typeface="微软雅黑" pitchFamily="34" charset="-122"/>
            </a:endParaRPr>
          </a:p>
        </p:txBody>
      </p:sp>
      <p:sp>
        <p:nvSpPr>
          <p:cNvPr id="35" name="矩形 13"/>
          <p:cNvSpPr>
            <a:spLocks noChangeArrowheads="1"/>
          </p:cNvSpPr>
          <p:nvPr/>
        </p:nvSpPr>
        <p:spPr bwMode="auto">
          <a:xfrm>
            <a:off x="5874594" y="1729270"/>
            <a:ext cx="2513830" cy="1569660"/>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2400" dirty="0">
                <a:solidFill>
                  <a:prstClr val="black"/>
                </a:solidFill>
                <a:latin typeface="微软雅黑" pitchFamily="34" charset="-122"/>
                <a:ea typeface="微软雅黑" pitchFamily="34" charset="-122"/>
              </a:rPr>
              <a:t>12-50m</a:t>
            </a:r>
            <a:r>
              <a:rPr lang="en-US" altLang="zh-CN" sz="2400" baseline="30000" dirty="0">
                <a:solidFill>
                  <a:prstClr val="black"/>
                </a:solidFill>
                <a:latin typeface="微软雅黑" pitchFamily="34" charset="-122"/>
                <a:ea typeface="微软雅黑" pitchFamily="34" charset="-122"/>
              </a:rPr>
              <a:t>3</a:t>
            </a:r>
          </a:p>
          <a:p>
            <a:pPr fontAlgn="base">
              <a:spcBef>
                <a:spcPct val="0"/>
              </a:spcBef>
              <a:spcAft>
                <a:spcPct val="0"/>
              </a:spcAft>
            </a:pPr>
            <a:r>
              <a:rPr lang="zh-CN" altLang="en-US" sz="2400" dirty="0">
                <a:solidFill>
                  <a:prstClr val="black"/>
                </a:solidFill>
                <a:latin typeface="微软雅黑" pitchFamily="34" charset="-122"/>
                <a:ea typeface="微软雅黑" pitchFamily="34" charset="-122"/>
              </a:rPr>
              <a:t>反应</a:t>
            </a:r>
            <a:r>
              <a:rPr lang="en-US" altLang="zh-CN" sz="2400" dirty="0">
                <a:solidFill>
                  <a:prstClr val="black"/>
                </a:solidFill>
                <a:latin typeface="微软雅黑" pitchFamily="34" charset="-122"/>
                <a:ea typeface="微软雅黑" pitchFamily="34" charset="-122"/>
              </a:rPr>
              <a:t>3-9h</a:t>
            </a:r>
          </a:p>
          <a:p>
            <a:pPr fontAlgn="base">
              <a:spcBef>
                <a:spcPct val="0"/>
              </a:spcBef>
              <a:spcAft>
                <a:spcPct val="0"/>
              </a:spcAft>
            </a:pPr>
            <a:r>
              <a:rPr lang="zh-CN" altLang="en-US" sz="2400" dirty="0">
                <a:solidFill>
                  <a:prstClr val="black"/>
                </a:solidFill>
                <a:latin typeface="微软雅黑" pitchFamily="34" charset="-122"/>
                <a:ea typeface="微软雅黑" pitchFamily="34" charset="-122"/>
              </a:rPr>
              <a:t>补加</a:t>
            </a:r>
            <a:r>
              <a:rPr lang="en-US" altLang="zh-CN" sz="2400" dirty="0">
                <a:solidFill>
                  <a:prstClr val="black"/>
                </a:solidFill>
                <a:latin typeface="微软雅黑" pitchFamily="34" charset="-122"/>
                <a:ea typeface="微软雅黑" pitchFamily="34" charset="-122"/>
              </a:rPr>
              <a:t>50%</a:t>
            </a:r>
            <a:r>
              <a:rPr lang="zh-CN" altLang="en-US" sz="2400" dirty="0">
                <a:solidFill>
                  <a:prstClr val="black"/>
                </a:solidFill>
                <a:latin typeface="微软雅黑" pitchFamily="34" charset="-122"/>
                <a:ea typeface="微软雅黑" pitchFamily="34" charset="-122"/>
              </a:rPr>
              <a:t>单体</a:t>
            </a:r>
            <a:endParaRPr lang="en-US" altLang="zh-CN" sz="2400" dirty="0">
              <a:solidFill>
                <a:prstClr val="black"/>
              </a:solidFill>
              <a:latin typeface="微软雅黑" pitchFamily="34" charset="-122"/>
              <a:ea typeface="微软雅黑" pitchFamily="34" charset="-122"/>
            </a:endParaRPr>
          </a:p>
          <a:p>
            <a:pPr fontAlgn="base">
              <a:spcBef>
                <a:spcPct val="0"/>
              </a:spcBef>
              <a:spcAft>
                <a:spcPct val="0"/>
              </a:spcAft>
            </a:pPr>
            <a:r>
              <a:rPr lang="zh-CN" altLang="en-US" sz="2400" dirty="0">
                <a:solidFill>
                  <a:prstClr val="black"/>
                </a:solidFill>
                <a:latin typeface="微软雅黑" pitchFamily="34" charset="-122"/>
                <a:ea typeface="微软雅黑" pitchFamily="34" charset="-122"/>
              </a:rPr>
              <a:t>转化率</a:t>
            </a:r>
            <a:r>
              <a:rPr lang="en-US" altLang="zh-CN" sz="2400" dirty="0">
                <a:solidFill>
                  <a:prstClr val="black"/>
                </a:solidFill>
                <a:latin typeface="微软雅黑" pitchFamily="34" charset="-122"/>
                <a:ea typeface="微软雅黑" pitchFamily="34" charset="-122"/>
              </a:rPr>
              <a:t>70%-85%</a:t>
            </a:r>
            <a:endParaRPr lang="zh-CN" altLang="en-US" sz="2400" dirty="0">
              <a:solidFill>
                <a:prstClr val="black"/>
              </a:solidFill>
              <a:latin typeface="微软雅黑" pitchFamily="34" charset="-122"/>
              <a:ea typeface="微软雅黑" pitchFamily="34" charset="-122"/>
            </a:endParaRPr>
          </a:p>
        </p:txBody>
      </p:sp>
      <p:sp>
        <p:nvSpPr>
          <p:cNvPr id="36" name="矩形 15"/>
          <p:cNvSpPr>
            <a:spLocks noChangeArrowheads="1"/>
          </p:cNvSpPr>
          <p:nvPr/>
        </p:nvSpPr>
        <p:spPr bwMode="auto">
          <a:xfrm>
            <a:off x="2969191" y="1135726"/>
            <a:ext cx="1596912" cy="461665"/>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2400" dirty="0">
                <a:solidFill>
                  <a:prstClr val="black"/>
                </a:solidFill>
                <a:latin typeface="微软雅黑" pitchFamily="34" charset="-122"/>
                <a:ea typeface="微软雅黑" pitchFamily="34" charset="-122"/>
              </a:rPr>
              <a:t>1</a:t>
            </a:r>
            <a:r>
              <a:rPr lang="zh-CN" altLang="en-US" sz="2400" dirty="0">
                <a:solidFill>
                  <a:prstClr val="black"/>
                </a:solidFill>
                <a:latin typeface="微软雅黑" pitchFamily="34" charset="-122"/>
                <a:ea typeface="微软雅黑" pitchFamily="34" charset="-122"/>
              </a:rPr>
              <a:t>台预聚釜</a:t>
            </a:r>
          </a:p>
        </p:txBody>
      </p:sp>
      <p:sp>
        <p:nvSpPr>
          <p:cNvPr id="37" name="矩形 15"/>
          <p:cNvSpPr>
            <a:spLocks noChangeArrowheads="1"/>
          </p:cNvSpPr>
          <p:nvPr/>
        </p:nvSpPr>
        <p:spPr bwMode="auto">
          <a:xfrm>
            <a:off x="6114723" y="1124744"/>
            <a:ext cx="1596912" cy="461665"/>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2400" dirty="0">
                <a:solidFill>
                  <a:prstClr val="black"/>
                </a:solidFill>
                <a:latin typeface="微软雅黑" pitchFamily="34" charset="-122"/>
                <a:ea typeface="微软雅黑" pitchFamily="34" charset="-122"/>
              </a:rPr>
              <a:t>5</a:t>
            </a:r>
            <a:r>
              <a:rPr lang="zh-CN" altLang="en-US" sz="2400" dirty="0">
                <a:solidFill>
                  <a:prstClr val="black"/>
                </a:solidFill>
                <a:latin typeface="微软雅黑" pitchFamily="34" charset="-122"/>
                <a:ea typeface="微软雅黑" pitchFamily="34" charset="-122"/>
              </a:rPr>
              <a:t>台后聚釜</a:t>
            </a:r>
          </a:p>
        </p:txBody>
      </p:sp>
      <p:sp>
        <p:nvSpPr>
          <p:cNvPr id="3" name="文本框 2"/>
          <p:cNvSpPr txBox="1"/>
          <p:nvPr/>
        </p:nvSpPr>
        <p:spPr>
          <a:xfrm>
            <a:off x="2933548" y="1620773"/>
            <a:ext cx="2053907" cy="1938992"/>
          </a:xfrm>
          <a:prstGeom prst="rect">
            <a:avLst/>
          </a:prstGeom>
          <a:noFill/>
        </p:spPr>
        <p:txBody>
          <a:bodyPr wrap="square" rtlCol="0">
            <a:spAutoFit/>
          </a:bodyPr>
          <a:lstStyle/>
          <a:p>
            <a:r>
              <a:rPr lang="zh-CN" altLang="en-US" sz="2400" b="1" dirty="0"/>
              <a:t>体积？</a:t>
            </a:r>
            <a:endParaRPr lang="en-US" altLang="zh-CN" sz="2400" b="1" dirty="0"/>
          </a:p>
          <a:p>
            <a:r>
              <a:rPr lang="zh-CN" altLang="en-US" sz="2400" b="1" dirty="0"/>
              <a:t>反应时间？</a:t>
            </a:r>
            <a:endParaRPr lang="en-US" altLang="zh-CN" sz="2400" b="1" dirty="0"/>
          </a:p>
          <a:p>
            <a:r>
              <a:rPr lang="zh-CN" altLang="en-US" sz="2400" b="1" dirty="0"/>
              <a:t>物料量？</a:t>
            </a:r>
            <a:endParaRPr lang="en-US" altLang="zh-CN" sz="2400" b="1" dirty="0"/>
          </a:p>
          <a:p>
            <a:r>
              <a:rPr lang="zh-CN" altLang="en-US" sz="2400" b="1" dirty="0"/>
              <a:t>转化率？</a:t>
            </a:r>
            <a:endParaRPr lang="en-US" altLang="zh-CN" sz="2400" b="1" dirty="0"/>
          </a:p>
          <a:p>
            <a:r>
              <a:rPr lang="zh-CN" altLang="en-US" sz="2400" b="1" dirty="0"/>
              <a:t>物料状态</a:t>
            </a:r>
            <a:r>
              <a:rPr lang="en-US" altLang="zh-CN" sz="2400" b="1" dirty="0"/>
              <a:t>?</a:t>
            </a:r>
            <a:endParaRPr lang="zh-CN" altLang="en-US" sz="2400" b="1" dirty="0"/>
          </a:p>
        </p:txBody>
      </p:sp>
    </p:spTree>
    <p:extLst>
      <p:ext uri="{BB962C8B-B14F-4D97-AF65-F5344CB8AC3E}">
        <p14:creationId xmlns:p14="http://schemas.microsoft.com/office/powerpoint/2010/main" val="96627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）后聚合</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200000"/>
              </a:lnSpc>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引发剂以增塑剂溶液状态加入</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lnSpc>
                <a:spcPct val="200000"/>
              </a:lnSpc>
              <a:spcBef>
                <a:spcPts val="600"/>
              </a:spcBef>
              <a:buClr>
                <a:srgbClr val="002060"/>
              </a:buClr>
              <a:buFont typeface="Wingdings" panose="05000000000000000000" pitchFamily="2" charset="2"/>
              <a:buChar char="u"/>
            </a:pPr>
            <a:r>
              <a:rPr lang="en-US" altLang="zh-CN" sz="2800" b="1" dirty="0">
                <a:solidFill>
                  <a:schemeClr val="tx1"/>
                </a:solidFill>
                <a:latin typeface="楷体" panose="02010609060101010101" pitchFamily="49" charset="-122"/>
                <a:ea typeface="楷体" panose="02010609060101010101" pitchFamily="49" charset="-122"/>
              </a:rPr>
              <a:t>PVC</a:t>
            </a:r>
            <a:r>
              <a:rPr lang="zh-CN" altLang="en-US" sz="2800" b="1" dirty="0">
                <a:solidFill>
                  <a:schemeClr val="tx1"/>
                </a:solidFill>
                <a:latin typeface="楷体" panose="02010609060101010101" pitchFamily="49" charset="-122"/>
                <a:ea typeface="楷体" panose="02010609060101010101" pitchFamily="49" charset="-122"/>
              </a:rPr>
              <a:t>在种子上不断沉积，至</a:t>
            </a:r>
            <a:r>
              <a:rPr lang="en-US" altLang="zh-CN" sz="2800" b="1" dirty="0">
                <a:solidFill>
                  <a:schemeClr val="tx1"/>
                </a:solidFill>
                <a:latin typeface="楷体" panose="02010609060101010101" pitchFamily="49" charset="-122"/>
                <a:ea typeface="楷体" panose="02010609060101010101" pitchFamily="49" charset="-122"/>
              </a:rPr>
              <a:t>130-160</a:t>
            </a:r>
            <a:r>
              <a:rPr lang="el-GR"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μ</a:t>
            </a:r>
            <a:r>
              <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m</a:t>
            </a:r>
          </a:p>
          <a:p>
            <a:pPr marL="457200" indent="-457200">
              <a:lnSpc>
                <a:spcPct val="200000"/>
              </a:lnSpc>
              <a:spcBef>
                <a:spcPts val="600"/>
              </a:spcBef>
              <a:buClr>
                <a:srgbClr val="002060"/>
              </a:buClr>
              <a:buFont typeface="Wingdings" panose="05000000000000000000" pitchFamily="2" charset="2"/>
              <a:buChar char="u"/>
            </a:pP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转化率</a:t>
            </a:r>
            <a:r>
              <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&lt;20%</a:t>
            </a: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，颗粒</a:t>
            </a:r>
            <a:r>
              <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单体， 潮湿</a:t>
            </a:r>
            <a:endPar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200000"/>
              </a:lnSpc>
              <a:spcBef>
                <a:spcPts val="600"/>
              </a:spcBef>
              <a:buClr>
                <a:srgbClr val="002060"/>
              </a:buClr>
              <a:buFont typeface="Wingdings" panose="05000000000000000000" pitchFamily="2" charset="2"/>
              <a:buChar char="u"/>
            </a:pP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转化率</a:t>
            </a:r>
            <a:r>
              <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&gt;40%</a:t>
            </a: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，干粉</a:t>
            </a:r>
            <a:endParaRPr lang="zh-CN" altLang="en-US" sz="2800" b="1"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93975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a:t>
            </a:r>
            <a:r>
              <a:rPr lang="en-US" altLang="zh-CN" sz="2800" dirty="0">
                <a:latin typeface="楷体" panose="02010609060101010101" pitchFamily="49" charset="-122"/>
                <a:ea typeface="楷体" panose="02010609060101010101" pitchFamily="49" charset="-122"/>
                <a:cs typeface="Arial" panose="020B0604020202020204" pitchFamily="34" charset="0"/>
              </a:rPr>
              <a:t>3</a:t>
            </a:r>
            <a:r>
              <a:rPr lang="zh-CN" altLang="en-US" sz="2800" dirty="0">
                <a:latin typeface="楷体" panose="02010609060101010101" pitchFamily="49" charset="-122"/>
                <a:ea typeface="楷体" panose="02010609060101010101" pitchFamily="49" charset="-122"/>
                <a:cs typeface="Arial" panose="020B0604020202020204" pitchFamily="34" charset="0"/>
              </a:rPr>
              <a:t>）后处理</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lnSpc>
                <a:spcPct val="150000"/>
              </a:lnSpc>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单体回收</a:t>
            </a:r>
            <a:endParaRPr lang="en-US" altLang="zh-CN" sz="2800" b="1" dirty="0">
              <a:solidFill>
                <a:schemeClr val="tx1"/>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釜内高压自排</a:t>
            </a:r>
            <a:endParaRPr lang="en-US" altLang="zh-CN" sz="2800" b="1" dirty="0">
              <a:solidFill>
                <a:schemeClr val="tx1"/>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抽真空</a:t>
            </a:r>
            <a:endParaRPr lang="en-US" altLang="zh-CN" sz="2800" b="1" dirty="0">
              <a:solidFill>
                <a:schemeClr val="tx1"/>
              </a:solidFill>
              <a:latin typeface="楷体" panose="02010609060101010101" pitchFamily="49" charset="-122"/>
              <a:ea typeface="楷体" panose="02010609060101010101" pitchFamily="49" charset="-122"/>
            </a:endParaRPr>
          </a:p>
          <a:p>
            <a:pPr>
              <a:lnSpc>
                <a:spcPct val="150000"/>
              </a:lnSpc>
              <a:spcBef>
                <a:spcPts val="6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通氮气</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lnSpc>
                <a:spcPct val="150000"/>
              </a:lnSpc>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处理后，单体残留</a:t>
            </a:r>
            <a:r>
              <a:rPr lang="en-US" altLang="zh-CN" sz="2800" b="1" dirty="0">
                <a:solidFill>
                  <a:schemeClr val="tx1"/>
                </a:solidFill>
                <a:latin typeface="楷体" panose="02010609060101010101" pitchFamily="49" charset="-122"/>
                <a:ea typeface="楷体" panose="02010609060101010101" pitchFamily="49" charset="-122"/>
              </a:rPr>
              <a:t>&lt;10</a:t>
            </a:r>
            <a:r>
              <a:rPr lang="el-GR"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μ</a:t>
            </a:r>
            <a:r>
              <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L/L</a:t>
            </a:r>
          </a:p>
          <a:p>
            <a:pPr marL="457200" indent="-457200">
              <a:lnSpc>
                <a:spcPct val="150000"/>
              </a:lnSpc>
              <a:spcBef>
                <a:spcPts val="600"/>
              </a:spcBef>
              <a:buClr>
                <a:srgbClr val="002060"/>
              </a:buClr>
              <a:buFont typeface="Wingdings" panose="05000000000000000000" pitchFamily="2" charset="2"/>
              <a:buChar char="u"/>
            </a:pP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加入添加剂抗静电剂后，过筛</a:t>
            </a:r>
            <a:r>
              <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研磨，出料</a:t>
            </a:r>
            <a:endParaRPr lang="zh-CN" altLang="en-US" sz="2800" b="1"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9461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2.</a:t>
            </a:r>
            <a:r>
              <a:rPr lang="zh-CN" altLang="en-US" sz="2800" dirty="0">
                <a:latin typeface="楷体" panose="02010609060101010101" pitchFamily="49" charset="-122"/>
                <a:ea typeface="楷体" panose="02010609060101010101" pitchFamily="49" charset="-122"/>
                <a:cs typeface="Arial" panose="020B0604020202020204" pitchFamily="34" charset="0"/>
              </a:rPr>
              <a:t>影响因素</a:t>
            </a:r>
          </a:p>
        </p:txBody>
      </p:sp>
      <p:sp>
        <p:nvSpPr>
          <p:cNvPr id="10" name="椭圆 9"/>
          <p:cNvSpPr/>
          <p:nvPr/>
        </p:nvSpPr>
        <p:spPr>
          <a:xfrm>
            <a:off x="3365899" y="4516122"/>
            <a:ext cx="1800000" cy="432000"/>
          </a:xfrm>
          <a:prstGeom prst="ellipse">
            <a:avLst/>
          </a:prstGeom>
          <a:solidFill>
            <a:schemeClr val="bg1">
              <a:lumMod val="5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 name="组合 10"/>
          <p:cNvGrpSpPr/>
          <p:nvPr/>
        </p:nvGrpSpPr>
        <p:grpSpPr>
          <a:xfrm>
            <a:off x="2987824" y="1772816"/>
            <a:ext cx="2559326" cy="2230857"/>
            <a:chOff x="3199347" y="1708698"/>
            <a:chExt cx="2559326" cy="1673143"/>
          </a:xfrm>
        </p:grpSpPr>
        <p:grpSp>
          <p:nvGrpSpPr>
            <p:cNvPr id="12" name="组合 11"/>
            <p:cNvGrpSpPr/>
            <p:nvPr/>
          </p:nvGrpSpPr>
          <p:grpSpPr>
            <a:xfrm>
              <a:off x="3199347" y="1708698"/>
              <a:ext cx="2559326" cy="1673143"/>
              <a:chOff x="3199347" y="1708698"/>
              <a:chExt cx="2559326" cy="1673143"/>
            </a:xfrm>
          </p:grpSpPr>
          <p:sp>
            <p:nvSpPr>
              <p:cNvPr id="14" name="椭圆 1"/>
              <p:cNvSpPr/>
              <p:nvPr/>
            </p:nvSpPr>
            <p:spPr>
              <a:xfrm rot="20482340">
                <a:off x="3199347" y="1761661"/>
                <a:ext cx="1372652" cy="1620180"/>
              </a:xfrm>
              <a:custGeom>
                <a:avLst/>
                <a:gdLst/>
                <a:ahLst/>
                <a:cxnLst/>
                <a:rect l="l" t="t" r="r" b="b"/>
                <a:pathLst>
                  <a:path w="1372652" h="1620180">
                    <a:moveTo>
                      <a:pt x="1372652" y="0"/>
                    </a:moveTo>
                    <a:lnTo>
                      <a:pt x="1372652" y="8290"/>
                    </a:lnTo>
                    <a:lnTo>
                      <a:pt x="1267108" y="321406"/>
                    </a:lnTo>
                    <a:cubicBezTo>
                      <a:pt x="714776" y="349913"/>
                      <a:pt x="283078" y="628566"/>
                      <a:pt x="283078" y="967607"/>
                    </a:cubicBezTo>
                    <a:cubicBezTo>
                      <a:pt x="283078" y="1328013"/>
                      <a:pt x="770897" y="1620180"/>
                      <a:pt x="1372652" y="1620180"/>
                    </a:cubicBezTo>
                    <a:cubicBezTo>
                      <a:pt x="614558" y="1620180"/>
                      <a:pt x="0" y="1257490"/>
                      <a:pt x="0" y="810090"/>
                    </a:cubicBezTo>
                    <a:cubicBezTo>
                      <a:pt x="0" y="362690"/>
                      <a:pt x="614558" y="0"/>
                      <a:pt x="1372652" y="0"/>
                    </a:cubicBezTo>
                    <a:close/>
                  </a:path>
                </a:pathLst>
              </a:custGeom>
              <a:gradFill flip="none" rotWithShape="1">
                <a:gsLst>
                  <a:gs pos="8000">
                    <a:schemeClr val="bg1"/>
                  </a:gs>
                  <a:gs pos="44000">
                    <a:srgbClr val="00B0F0"/>
                  </a:gs>
                </a:gsLst>
                <a:lin ang="2700000" scaled="1"/>
                <a:tileRect/>
              </a:gradFill>
              <a:ln>
                <a:noFill/>
              </a:ln>
              <a:scene3d>
                <a:camera prst="orthographicFront"/>
                <a:lightRig rig="chilly" dir="t">
                  <a:rot lat="0" lon="0" rev="5400000"/>
                </a:lightRig>
              </a:scene3d>
              <a:sp3d prstMaterial="flat">
                <a:bevelT/>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5" name="椭圆 1"/>
              <p:cNvSpPr/>
              <p:nvPr/>
            </p:nvSpPr>
            <p:spPr>
              <a:xfrm rot="9749914">
                <a:off x="4386021" y="1708698"/>
                <a:ext cx="1372652" cy="1620180"/>
              </a:xfrm>
              <a:custGeom>
                <a:avLst/>
                <a:gdLst/>
                <a:ahLst/>
                <a:cxnLst/>
                <a:rect l="l" t="t" r="r" b="b"/>
                <a:pathLst>
                  <a:path w="1372652" h="1620180">
                    <a:moveTo>
                      <a:pt x="1372652" y="0"/>
                    </a:moveTo>
                    <a:lnTo>
                      <a:pt x="1372652" y="8290"/>
                    </a:lnTo>
                    <a:lnTo>
                      <a:pt x="1267108" y="321406"/>
                    </a:lnTo>
                    <a:cubicBezTo>
                      <a:pt x="714776" y="349913"/>
                      <a:pt x="283078" y="628566"/>
                      <a:pt x="283078" y="967607"/>
                    </a:cubicBezTo>
                    <a:cubicBezTo>
                      <a:pt x="283078" y="1328013"/>
                      <a:pt x="770897" y="1620180"/>
                      <a:pt x="1372652" y="1620180"/>
                    </a:cubicBezTo>
                    <a:cubicBezTo>
                      <a:pt x="614558" y="1620180"/>
                      <a:pt x="0" y="1257490"/>
                      <a:pt x="0" y="810090"/>
                    </a:cubicBezTo>
                    <a:cubicBezTo>
                      <a:pt x="0" y="362690"/>
                      <a:pt x="614558" y="0"/>
                      <a:pt x="1372652" y="0"/>
                    </a:cubicBezTo>
                    <a:close/>
                  </a:path>
                </a:pathLst>
              </a:custGeom>
              <a:gradFill flip="none" rotWithShape="1">
                <a:gsLst>
                  <a:gs pos="8000">
                    <a:schemeClr val="bg1"/>
                  </a:gs>
                  <a:gs pos="44000">
                    <a:schemeClr val="accent6"/>
                  </a:gs>
                </a:gsLst>
                <a:lin ang="2700000" scaled="1"/>
                <a:tileRect/>
              </a:gradFill>
              <a:ln>
                <a:noFill/>
              </a:ln>
              <a:scene3d>
                <a:camera prst="orthographicFront"/>
                <a:lightRig rig="chilly" dir="t">
                  <a:rot lat="0" lon="0" rev="5400000"/>
                </a:lightRig>
              </a:scene3d>
              <a:sp3d prstMaterial="flat">
                <a:bevelT/>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grpSp>
        <p:sp>
          <p:nvSpPr>
            <p:cNvPr id="13" name="椭圆 12"/>
            <p:cNvSpPr/>
            <p:nvPr/>
          </p:nvSpPr>
          <p:spPr>
            <a:xfrm rot="20543793">
              <a:off x="3520749" y="1947661"/>
              <a:ext cx="1918673" cy="1193591"/>
            </a:xfrm>
            <a:prstGeom prst="ellipse">
              <a:avLst/>
            </a:prstGeom>
            <a:gradFill flip="none" rotWithShape="1">
              <a:gsLst>
                <a:gs pos="0">
                  <a:srgbClr val="FFE080"/>
                </a:gs>
                <a:gs pos="0">
                  <a:schemeClr val="bg1"/>
                </a:gs>
                <a:gs pos="58000">
                  <a:srgbClr val="FFD040"/>
                </a:gs>
                <a:gs pos="100000">
                  <a:srgbClr val="FFC000"/>
                </a:gs>
              </a:gsLst>
              <a:path path="circle">
                <a:fillToRect l="50000" t="50000" r="50000" b="50000"/>
              </a:path>
              <a:tileRect/>
            </a:gradFill>
            <a:ln>
              <a:noFill/>
            </a:ln>
            <a:scene3d>
              <a:camera prst="orthographicFront"/>
              <a:lightRig rig="chilly" dir="t">
                <a:rot lat="0" lon="0" rev="5400000"/>
              </a:lightRig>
            </a:scene3d>
            <a:sp3d prstMaterial="flat">
              <a:bevelT/>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影响因素</a:t>
              </a:r>
            </a:p>
          </p:txBody>
        </p:sp>
      </p:grpSp>
      <p:cxnSp>
        <p:nvCxnSpPr>
          <p:cNvPr id="16" name="直接连接符 15"/>
          <p:cNvCxnSpPr/>
          <p:nvPr/>
        </p:nvCxnSpPr>
        <p:spPr>
          <a:xfrm flipV="1">
            <a:off x="5532392" y="2288177"/>
            <a:ext cx="405045" cy="598983"/>
          </a:xfrm>
          <a:prstGeom prst="line">
            <a:avLst/>
          </a:prstGeom>
          <a:ln w="12700">
            <a:solidFill>
              <a:schemeClr val="accent2">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594251" y="2889686"/>
            <a:ext cx="405045" cy="598983"/>
          </a:xfrm>
          <a:prstGeom prst="line">
            <a:avLst/>
          </a:prstGeom>
          <a:ln w="12700">
            <a:solidFill>
              <a:srgbClr val="00B0F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937437" y="2288175"/>
            <a:ext cx="1388805" cy="0"/>
          </a:xfrm>
          <a:prstGeom prst="line">
            <a:avLst/>
          </a:prstGeom>
          <a:ln w="12700">
            <a:solidFill>
              <a:schemeClr val="accent2">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205446" y="3482316"/>
            <a:ext cx="1388805" cy="0"/>
          </a:xfrm>
          <a:prstGeom prst="line">
            <a:avLst/>
          </a:prstGeom>
          <a:ln w="12700">
            <a:solidFill>
              <a:srgbClr val="00B0F0">
                <a:alpha val="50000"/>
              </a:srgbClr>
            </a:solidFill>
            <a:prstDash val="sysDot"/>
          </a:ln>
        </p:spPr>
        <p:style>
          <a:lnRef idx="1">
            <a:schemeClr val="accent1"/>
          </a:lnRef>
          <a:fillRef idx="0">
            <a:schemeClr val="accent1"/>
          </a:fillRef>
          <a:effectRef idx="0">
            <a:schemeClr val="accent1"/>
          </a:effectRef>
          <a:fontRef idx="minor">
            <a:schemeClr val="tx1"/>
          </a:fontRef>
        </p:style>
      </p:cxnSp>
      <p:sp>
        <p:nvSpPr>
          <p:cNvPr id="20" name="TextBox 22"/>
          <p:cNvSpPr txBox="1"/>
          <p:nvPr/>
        </p:nvSpPr>
        <p:spPr>
          <a:xfrm>
            <a:off x="5937437" y="1795732"/>
            <a:ext cx="1388805" cy="523220"/>
          </a:xfrm>
          <a:prstGeom prst="rect">
            <a:avLst/>
          </a:prstGeom>
          <a:noFill/>
        </p:spPr>
        <p:txBody>
          <a:bodyPr wrap="square" rtlCol="0">
            <a:spAutoFit/>
          </a:bodyPr>
          <a:lstStyle/>
          <a:p>
            <a:pPr algn="ctr"/>
            <a:r>
              <a:rPr lang="zh-CN" altLang="en-US" sz="2800" dirty="0">
                <a:solidFill>
                  <a:prstClr val="black">
                    <a:lumMod val="75000"/>
                    <a:lumOff val="25000"/>
                  </a:prstClr>
                </a:solidFill>
                <a:latin typeface="微软雅黑" pitchFamily="34" charset="-122"/>
                <a:ea typeface="微软雅黑" pitchFamily="34" charset="-122"/>
              </a:rPr>
              <a:t>预聚合</a:t>
            </a:r>
          </a:p>
        </p:txBody>
      </p:sp>
      <p:sp>
        <p:nvSpPr>
          <p:cNvPr id="21" name="TextBox 23"/>
          <p:cNvSpPr txBox="1"/>
          <p:nvPr/>
        </p:nvSpPr>
        <p:spPr>
          <a:xfrm>
            <a:off x="1205445" y="2996224"/>
            <a:ext cx="1388805" cy="523220"/>
          </a:xfrm>
          <a:prstGeom prst="rect">
            <a:avLst/>
          </a:prstGeom>
          <a:noFill/>
        </p:spPr>
        <p:txBody>
          <a:bodyPr wrap="square" rtlCol="0">
            <a:spAutoFit/>
          </a:bodyPr>
          <a:lstStyle/>
          <a:p>
            <a:pPr algn="ctr"/>
            <a:r>
              <a:rPr lang="zh-CN" altLang="en-US" sz="2800" dirty="0">
                <a:solidFill>
                  <a:prstClr val="black">
                    <a:lumMod val="75000"/>
                    <a:lumOff val="25000"/>
                  </a:prstClr>
                </a:solidFill>
                <a:latin typeface="微软雅黑" pitchFamily="34" charset="-122"/>
                <a:ea typeface="微软雅黑" pitchFamily="34" charset="-122"/>
              </a:rPr>
              <a:t>后聚合</a:t>
            </a:r>
          </a:p>
        </p:txBody>
      </p:sp>
      <p:sp>
        <p:nvSpPr>
          <p:cNvPr id="2" name="圆角矩形 1"/>
          <p:cNvSpPr/>
          <p:nvPr/>
        </p:nvSpPr>
        <p:spPr>
          <a:xfrm>
            <a:off x="5937437" y="2492896"/>
            <a:ext cx="2018939" cy="2023226"/>
          </a:xfrm>
          <a:prstGeom prst="roundRect">
            <a:avLst/>
          </a:prstGeom>
          <a:ln>
            <a:prstDash val="lgDashDot"/>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rPr>
              <a:t>搅拌速度</a:t>
            </a:r>
            <a:endParaRPr lang="en-US" altLang="zh-CN" sz="2800" dirty="0">
              <a:solidFill>
                <a:srgbClr val="0000FF"/>
              </a:solidFill>
              <a:latin typeface="楷体" panose="02010609060101010101" pitchFamily="49" charset="-122"/>
              <a:ea typeface="楷体" panose="02010609060101010101" pitchFamily="49" charset="-122"/>
            </a:endParaRPr>
          </a:p>
          <a:p>
            <a:pPr algn="ctr"/>
            <a:r>
              <a:rPr lang="zh-CN" altLang="en-US" sz="2800" dirty="0">
                <a:solidFill>
                  <a:srgbClr val="0000FF"/>
                </a:solidFill>
                <a:latin typeface="楷体" panose="02010609060101010101" pitchFamily="49" charset="-122"/>
                <a:ea typeface="楷体" panose="02010609060101010101" pitchFamily="49" charset="-122"/>
              </a:rPr>
              <a:t>聚合温度</a:t>
            </a:r>
            <a:endParaRPr lang="en-US" altLang="zh-CN" sz="2800" dirty="0">
              <a:solidFill>
                <a:srgbClr val="0000FF"/>
              </a:solidFill>
              <a:latin typeface="楷体" panose="02010609060101010101" pitchFamily="49" charset="-122"/>
              <a:ea typeface="楷体" panose="02010609060101010101" pitchFamily="49" charset="-122"/>
            </a:endParaRPr>
          </a:p>
          <a:p>
            <a:pPr algn="ctr"/>
            <a:r>
              <a:rPr lang="zh-CN" altLang="en-US" sz="2800" dirty="0">
                <a:solidFill>
                  <a:srgbClr val="0000FF"/>
                </a:solidFill>
                <a:latin typeface="楷体" panose="02010609060101010101" pitchFamily="49" charset="-122"/>
                <a:ea typeface="楷体" panose="02010609060101010101" pitchFamily="49" charset="-122"/>
              </a:rPr>
              <a:t>引发剂</a:t>
            </a:r>
            <a:endParaRPr lang="en-US" altLang="zh-CN" sz="2800" dirty="0">
              <a:solidFill>
                <a:srgbClr val="0000FF"/>
              </a:solidFill>
              <a:latin typeface="楷体" panose="02010609060101010101" pitchFamily="49" charset="-122"/>
              <a:ea typeface="楷体" panose="02010609060101010101" pitchFamily="49" charset="-122"/>
            </a:endParaRPr>
          </a:p>
          <a:p>
            <a:pPr algn="ctr"/>
            <a:r>
              <a:rPr lang="zh-CN" altLang="en-US" sz="2800" dirty="0">
                <a:solidFill>
                  <a:srgbClr val="0000FF"/>
                </a:solidFill>
                <a:latin typeface="楷体" panose="02010609060101010101" pitchFamily="49" charset="-122"/>
                <a:ea typeface="楷体" panose="02010609060101010101" pitchFamily="49" charset="-122"/>
              </a:rPr>
              <a:t>反应热</a:t>
            </a:r>
          </a:p>
        </p:txBody>
      </p:sp>
      <p:sp>
        <p:nvSpPr>
          <p:cNvPr id="3" name="圆角矩形 2"/>
          <p:cNvSpPr/>
          <p:nvPr/>
        </p:nvSpPr>
        <p:spPr>
          <a:xfrm>
            <a:off x="1091242" y="3717032"/>
            <a:ext cx="1824574" cy="2376264"/>
          </a:xfrm>
          <a:prstGeom prst="roundRect">
            <a:avLst/>
          </a:prstGeom>
          <a:ln>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rPr>
              <a:t>引发剂</a:t>
            </a:r>
            <a:endParaRPr lang="en-US" altLang="zh-CN" sz="2800" dirty="0">
              <a:solidFill>
                <a:srgbClr val="0000FF"/>
              </a:solidFill>
              <a:latin typeface="楷体" panose="02010609060101010101" pitchFamily="49" charset="-122"/>
              <a:ea typeface="楷体" panose="02010609060101010101" pitchFamily="49" charset="-122"/>
            </a:endParaRPr>
          </a:p>
          <a:p>
            <a:pPr algn="ctr"/>
            <a:r>
              <a:rPr lang="zh-CN" altLang="en-US" sz="2800" dirty="0">
                <a:solidFill>
                  <a:srgbClr val="0000FF"/>
                </a:solidFill>
                <a:latin typeface="楷体" panose="02010609060101010101" pitchFamily="49" charset="-122"/>
                <a:ea typeface="楷体" panose="02010609060101010101" pitchFamily="49" charset="-122"/>
              </a:rPr>
              <a:t>聚合温度</a:t>
            </a:r>
            <a:endParaRPr lang="en-US" altLang="zh-CN" sz="2800" dirty="0">
              <a:solidFill>
                <a:srgbClr val="0000FF"/>
              </a:solidFill>
              <a:latin typeface="楷体" panose="02010609060101010101" pitchFamily="49" charset="-122"/>
              <a:ea typeface="楷体" panose="02010609060101010101" pitchFamily="49" charset="-122"/>
            </a:endParaRPr>
          </a:p>
          <a:p>
            <a:pPr algn="ctr"/>
            <a:r>
              <a:rPr lang="zh-CN" altLang="en-US" sz="2800" dirty="0">
                <a:solidFill>
                  <a:srgbClr val="0000FF"/>
                </a:solidFill>
                <a:latin typeface="楷体" panose="02010609060101010101" pitchFamily="49" charset="-122"/>
                <a:ea typeface="楷体" panose="02010609060101010101" pitchFamily="49" charset="-122"/>
              </a:rPr>
              <a:t>孔隙率</a:t>
            </a:r>
            <a:endParaRPr lang="en-US" altLang="zh-CN" sz="2800" dirty="0">
              <a:solidFill>
                <a:srgbClr val="0000FF"/>
              </a:solidFill>
              <a:latin typeface="楷体" panose="02010609060101010101" pitchFamily="49" charset="-122"/>
              <a:ea typeface="楷体" panose="02010609060101010101" pitchFamily="49" charset="-122"/>
            </a:endParaRPr>
          </a:p>
          <a:p>
            <a:pPr algn="ctr"/>
            <a:r>
              <a:rPr lang="zh-CN" altLang="en-US" sz="2800" dirty="0">
                <a:solidFill>
                  <a:srgbClr val="0000FF"/>
                </a:solidFill>
                <a:latin typeface="楷体" panose="02010609060101010101" pitchFamily="49" charset="-122"/>
                <a:ea typeface="楷体" panose="02010609060101010101" pitchFamily="49" charset="-122"/>
              </a:rPr>
              <a:t>反应热</a:t>
            </a:r>
            <a:endParaRPr lang="en-US" altLang="zh-CN" sz="2800" dirty="0">
              <a:solidFill>
                <a:srgbClr val="0000FF"/>
              </a:solidFill>
              <a:latin typeface="楷体" panose="02010609060101010101" pitchFamily="49" charset="-122"/>
              <a:ea typeface="楷体" panose="02010609060101010101" pitchFamily="49" charset="-122"/>
            </a:endParaRPr>
          </a:p>
          <a:p>
            <a:pPr algn="ctr"/>
            <a:r>
              <a:rPr lang="zh-CN" altLang="en-US" sz="2800" dirty="0">
                <a:solidFill>
                  <a:srgbClr val="0000FF"/>
                </a:solidFill>
                <a:latin typeface="楷体" panose="02010609060101010101" pitchFamily="49" charset="-122"/>
                <a:ea typeface="楷体" panose="02010609060101010101" pitchFamily="49" charset="-122"/>
              </a:rPr>
              <a:t>粘釜程度</a:t>
            </a:r>
          </a:p>
        </p:txBody>
      </p:sp>
    </p:spTree>
    <p:extLst>
      <p:ext uri="{BB962C8B-B14F-4D97-AF65-F5344CB8AC3E}">
        <p14:creationId xmlns:p14="http://schemas.microsoft.com/office/powerpoint/2010/main" val="20866637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预聚合</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600"/>
              </a:spcAft>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搅拌速度</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spcAft>
                <a:spcPts val="600"/>
              </a:spcAft>
              <a:buClr>
                <a:srgbClr val="002060"/>
              </a:buClr>
            </a:pPr>
            <a:r>
              <a:rPr lang="zh-CN" altLang="en-US" sz="2800" b="1" dirty="0">
                <a:solidFill>
                  <a:schemeClr val="tx1"/>
                </a:solidFill>
                <a:latin typeface="楷体" panose="02010609060101010101" pitchFamily="49" charset="-122"/>
                <a:ea typeface="楷体" panose="02010609060101010101" pitchFamily="49" charset="-122"/>
              </a:rPr>
              <a:t>平桨涡轮式</a:t>
            </a:r>
            <a:r>
              <a:rPr lang="en-US" altLang="zh-CN" sz="2800" b="1" dirty="0">
                <a:solidFill>
                  <a:schemeClr val="tx1"/>
                </a:solidFill>
                <a:latin typeface="楷体" panose="02010609060101010101" pitchFamily="49" charset="-122"/>
                <a:ea typeface="楷体" panose="02010609060101010101" pitchFamily="49" charset="-122"/>
              </a:rPr>
              <a:t>+</a:t>
            </a:r>
            <a:r>
              <a:rPr lang="zh-CN" altLang="en-US" sz="2800" b="1" dirty="0">
                <a:solidFill>
                  <a:srgbClr val="0000FF"/>
                </a:solidFill>
                <a:latin typeface="楷体" panose="02010609060101010101" pitchFamily="49" charset="-122"/>
                <a:ea typeface="楷体" panose="02010609060101010101" pitchFamily="49" charset="-122"/>
              </a:rPr>
              <a:t>挡板</a:t>
            </a:r>
            <a:r>
              <a:rPr lang="zh-CN" altLang="en-US" sz="2800" b="1" dirty="0">
                <a:solidFill>
                  <a:schemeClr val="tx1"/>
                </a:solidFill>
                <a:latin typeface="楷体" panose="02010609060101010101" pitchFamily="49" charset="-122"/>
                <a:ea typeface="楷体" panose="02010609060101010101" pitchFamily="49" charset="-122"/>
              </a:rPr>
              <a:t>，避免涡流，颗粒直径线性依赖于搅拌速度</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600"/>
              </a:spcAft>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聚合温度</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spcAft>
                <a:spcPts val="600"/>
              </a:spcAft>
              <a:buClr>
                <a:srgbClr val="002060"/>
              </a:buClr>
            </a:pPr>
            <a:r>
              <a:rPr lang="zh-CN" altLang="en-US" sz="2800" b="1" dirty="0">
                <a:solidFill>
                  <a:schemeClr val="tx1"/>
                </a:solidFill>
                <a:latin typeface="楷体" panose="02010609060101010101" pitchFamily="49" charset="-122"/>
                <a:ea typeface="楷体" panose="02010609060101010101" pitchFamily="49" charset="-122"/>
              </a:rPr>
              <a:t>初级粒子与聚集体内聚力</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spcAft>
                <a:spcPts val="600"/>
              </a:spcAft>
              <a:buClr>
                <a:srgbClr val="002060"/>
              </a:buClr>
            </a:pPr>
            <a:r>
              <a:rPr lang="zh-CN" altLang="en-US" sz="2800" b="1" dirty="0">
                <a:solidFill>
                  <a:schemeClr val="tx1"/>
                </a:solidFill>
                <a:latin typeface="楷体" panose="02010609060101010101" pitchFamily="49" charset="-122"/>
                <a:ea typeface="楷体" panose="02010609060101010101" pitchFamily="49" charset="-122"/>
              </a:rPr>
              <a:t>此阶段聚合物占总量</a:t>
            </a:r>
            <a:r>
              <a:rPr lang="en-US" altLang="zh-CN" sz="2800" b="1" dirty="0">
                <a:solidFill>
                  <a:schemeClr val="tx1"/>
                </a:solidFill>
                <a:latin typeface="楷体" panose="02010609060101010101" pitchFamily="49" charset="-122"/>
                <a:ea typeface="楷体" panose="02010609060101010101" pitchFamily="49" charset="-122"/>
              </a:rPr>
              <a:t>5%</a:t>
            </a:r>
          </a:p>
          <a:p>
            <a:pPr>
              <a:spcBef>
                <a:spcPts val="600"/>
              </a:spcBef>
              <a:spcAft>
                <a:spcPts val="600"/>
              </a:spcAft>
              <a:buClr>
                <a:srgbClr val="002060"/>
              </a:buClr>
            </a:pPr>
            <a:endParaRPr lang="en-US" altLang="zh-CN" sz="2800" b="1" dirty="0">
              <a:solidFill>
                <a:srgbClr val="FF0000"/>
              </a:solidFill>
              <a:latin typeface="楷体" panose="02010609060101010101" pitchFamily="49" charset="-122"/>
              <a:ea typeface="楷体" panose="02010609060101010101" pitchFamily="49" charset="-122"/>
            </a:endParaRPr>
          </a:p>
          <a:p>
            <a:pPr>
              <a:spcBef>
                <a:spcPts val="600"/>
              </a:spcBef>
              <a:spcAft>
                <a:spcPts val="600"/>
              </a:spcAft>
              <a:buClr>
                <a:srgbClr val="002060"/>
              </a:buClr>
            </a:pPr>
            <a:r>
              <a:rPr lang="zh-CN" altLang="en-US" sz="2800" b="1" dirty="0">
                <a:solidFill>
                  <a:srgbClr val="FF0000"/>
                </a:solidFill>
                <a:latin typeface="楷体" panose="02010609060101010101" pitchFamily="49" charset="-122"/>
                <a:ea typeface="楷体" panose="02010609060101010101" pitchFamily="49" charset="-122"/>
              </a:rPr>
              <a:t>右图温度如何影响孔隙率？</a:t>
            </a:r>
            <a:endParaRPr lang="en-US" altLang="zh-CN" sz="2800" b="1" dirty="0">
              <a:solidFill>
                <a:srgbClr val="FF00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rotWithShape="1">
          <a:blip r:embed="rId3"/>
          <a:srcRect t="22281" b="5901"/>
          <a:stretch/>
        </p:blipFill>
        <p:spPr>
          <a:xfrm>
            <a:off x="3779912" y="908720"/>
            <a:ext cx="1604211" cy="864096"/>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2809598160"/>
              </p:ext>
            </p:extLst>
          </p:nvPr>
        </p:nvGraphicFramePr>
        <p:xfrm>
          <a:off x="5004048" y="2276872"/>
          <a:ext cx="3744416" cy="3173948"/>
        </p:xfrm>
        <a:graphic>
          <a:graphicData uri="http://schemas.openxmlformats.org/presentationml/2006/ole">
            <mc:AlternateContent xmlns:mc="http://schemas.openxmlformats.org/markup-compatibility/2006">
              <mc:Choice xmlns:v="urn:schemas-microsoft-com:vml" Requires="v">
                <p:oleObj spid="_x0000_s1237" name="Graph" r:id="rId4" imgW="3270960" imgH="2721600" progId="Origin50.Graph">
                  <p:embed/>
                </p:oleObj>
              </mc:Choice>
              <mc:Fallback>
                <p:oleObj name="Graph" r:id="rId4" imgW="3270960" imgH="2721600" progId="Origin50.Graph">
                  <p:embed/>
                  <p:pic>
                    <p:nvPicPr>
                      <p:cNvPr id="0" name=""/>
                      <p:cNvPicPr/>
                      <p:nvPr/>
                    </p:nvPicPr>
                    <p:blipFill>
                      <a:blip r:embed="rId5"/>
                      <a:stretch>
                        <a:fillRect/>
                      </a:stretch>
                    </p:blipFill>
                    <p:spPr>
                      <a:xfrm>
                        <a:off x="5004048" y="2276872"/>
                        <a:ext cx="3744416" cy="3173948"/>
                      </a:xfrm>
                      <a:prstGeom prst="rect">
                        <a:avLst/>
                      </a:prstGeom>
                    </p:spPr>
                  </p:pic>
                </p:oleObj>
              </mc:Fallback>
            </mc:AlternateContent>
          </a:graphicData>
        </a:graphic>
      </p:graphicFrame>
    </p:spTree>
    <p:extLst>
      <p:ext uri="{BB962C8B-B14F-4D97-AF65-F5344CB8AC3E}">
        <p14:creationId xmlns:p14="http://schemas.microsoft.com/office/powerpoint/2010/main" val="1459847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预聚合</a:t>
            </a:r>
          </a:p>
        </p:txBody>
      </p:sp>
      <p:sp>
        <p:nvSpPr>
          <p:cNvPr id="9" name="对角圆角矩形 8"/>
          <p:cNvSpPr/>
          <p:nvPr/>
        </p:nvSpPr>
        <p:spPr>
          <a:xfrm>
            <a:off x="683568" y="836712"/>
            <a:ext cx="8064896" cy="5688632"/>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spcAft>
                <a:spcPts val="600"/>
              </a:spcAft>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引发剂</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600"/>
              </a:spcAft>
              <a:buClr>
                <a:schemeClr val="accent6">
                  <a:lumMod val="75000"/>
                </a:schemeClr>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反应总共</a:t>
            </a:r>
            <a:r>
              <a:rPr lang="en-US" altLang="zh-CN" sz="2800" b="1" dirty="0">
                <a:solidFill>
                  <a:schemeClr val="tx1"/>
                </a:solidFill>
                <a:latin typeface="楷体" panose="02010609060101010101" pitchFamily="49" charset="-122"/>
                <a:ea typeface="楷体" panose="02010609060101010101" pitchFamily="49" charset="-122"/>
              </a:rPr>
              <a:t>30min</a:t>
            </a:r>
            <a:r>
              <a:rPr lang="zh-CN" altLang="en-US" sz="2800" b="1" dirty="0">
                <a:solidFill>
                  <a:schemeClr val="tx1"/>
                </a:solidFill>
                <a:latin typeface="楷体" panose="02010609060101010101" pitchFamily="49" charset="-122"/>
                <a:ea typeface="楷体" panose="02010609060101010101" pitchFamily="49" charset="-122"/>
              </a:rPr>
              <a:t>，选高活性，</a:t>
            </a:r>
            <a:r>
              <a:rPr lang="zh-CN" altLang="en-US" sz="2800" b="1" dirty="0">
                <a:solidFill>
                  <a:srgbClr val="FF0000"/>
                </a:solidFill>
                <a:latin typeface="楷体" panose="02010609060101010101" pitchFamily="49" charset="-122"/>
                <a:ea typeface="楷体" panose="02010609060101010101" pitchFamily="49" charset="-122"/>
              </a:rPr>
              <a:t>半衰期</a:t>
            </a:r>
            <a:r>
              <a:rPr lang="en-US" altLang="zh-CN" sz="2800" b="1" dirty="0">
                <a:solidFill>
                  <a:srgbClr val="FF0000"/>
                </a:solidFill>
                <a:latin typeface="楷体" panose="02010609060101010101" pitchFamily="49" charset="-122"/>
                <a:ea typeface="楷体" panose="02010609060101010101" pitchFamily="49" charset="-122"/>
              </a:rPr>
              <a:t>&lt;10min</a:t>
            </a:r>
          </a:p>
          <a:p>
            <a:pPr marL="457200" indent="-457200">
              <a:spcBef>
                <a:spcPts val="600"/>
              </a:spcBef>
              <a:spcAft>
                <a:spcPts val="600"/>
              </a:spcAft>
              <a:buClr>
                <a:schemeClr val="accent6">
                  <a:lumMod val="75000"/>
                </a:schemeClr>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用量控制在</a:t>
            </a:r>
            <a:r>
              <a:rPr lang="en-US" altLang="zh-CN" sz="2800" b="1" dirty="0">
                <a:solidFill>
                  <a:schemeClr val="tx1"/>
                </a:solidFill>
                <a:latin typeface="楷体" panose="02010609060101010101" pitchFamily="49" charset="-122"/>
                <a:ea typeface="楷体" panose="02010609060101010101" pitchFamily="49" charset="-122"/>
              </a:rPr>
              <a:t>10%</a:t>
            </a:r>
            <a:r>
              <a:rPr lang="zh-CN" altLang="en-US" sz="2800" b="1" dirty="0">
                <a:solidFill>
                  <a:schemeClr val="tx1"/>
                </a:solidFill>
                <a:latin typeface="楷体" panose="02010609060101010101" pitchFamily="49" charset="-122"/>
                <a:ea typeface="楷体" panose="02010609060101010101" pitchFamily="49" charset="-122"/>
              </a:rPr>
              <a:t>单体反应为宜</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600"/>
              </a:spcAft>
              <a:buClr>
                <a:schemeClr val="accent6">
                  <a:lumMod val="75000"/>
                </a:schemeClr>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转化率达到</a:t>
            </a:r>
            <a:r>
              <a:rPr lang="en-US" altLang="zh-CN" sz="2800" b="1" dirty="0">
                <a:solidFill>
                  <a:schemeClr val="tx1"/>
                </a:solidFill>
                <a:latin typeface="楷体" panose="02010609060101010101" pitchFamily="49" charset="-122"/>
                <a:ea typeface="楷体" panose="02010609060101010101" pitchFamily="49" charset="-122"/>
              </a:rPr>
              <a:t>7%-12%</a:t>
            </a:r>
            <a:r>
              <a:rPr lang="zh-CN" altLang="en-US" sz="2800" b="1" dirty="0">
                <a:solidFill>
                  <a:schemeClr val="tx1"/>
                </a:solidFill>
                <a:latin typeface="楷体" panose="02010609060101010101" pitchFamily="49" charset="-122"/>
                <a:ea typeface="楷体" panose="02010609060101010101" pitchFamily="49" charset="-122"/>
              </a:rPr>
              <a:t>，预聚合完成，引发剂全部耗尽，如果不能供应到后聚釜中，可保证已经处于预聚合结束状态</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spcAft>
                <a:spcPts val="600"/>
              </a:spcAft>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反应热</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spcAft>
                <a:spcPts val="600"/>
              </a:spcAft>
              <a:buClr>
                <a:srgbClr val="002060"/>
              </a:buClr>
            </a:pPr>
            <a:r>
              <a:rPr lang="zh-CN" altLang="en-US" sz="2800" b="1" dirty="0">
                <a:solidFill>
                  <a:schemeClr val="tx1"/>
                </a:solidFill>
                <a:latin typeface="楷体" panose="02010609060101010101" pitchFamily="49" charset="-122"/>
                <a:ea typeface="楷体" panose="02010609060101010101" pitchFamily="49" charset="-122"/>
              </a:rPr>
              <a:t>转化率在</a:t>
            </a:r>
            <a:r>
              <a:rPr lang="en-US" altLang="zh-CN" sz="2800" b="1" dirty="0">
                <a:solidFill>
                  <a:schemeClr val="tx1"/>
                </a:solidFill>
                <a:latin typeface="楷体" panose="02010609060101010101" pitchFamily="49" charset="-122"/>
                <a:ea typeface="楷体" panose="02010609060101010101" pitchFamily="49" charset="-122"/>
              </a:rPr>
              <a:t>7%-12%</a:t>
            </a:r>
            <a:r>
              <a:rPr lang="zh-CN" altLang="en-US" sz="2800" b="1" dirty="0">
                <a:solidFill>
                  <a:schemeClr val="tx1"/>
                </a:solidFill>
                <a:latin typeface="楷体" panose="02010609060101010101" pitchFamily="49" charset="-122"/>
                <a:ea typeface="楷体" panose="02010609060101010101" pitchFamily="49" charset="-122"/>
              </a:rPr>
              <a:t>时，体系黏度尚不妨碍涡轮搅拌器的正常运转。</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spcAft>
                <a:spcPts val="600"/>
              </a:spcAft>
              <a:buClr>
                <a:srgbClr val="002060"/>
              </a:buClr>
            </a:pPr>
            <a:r>
              <a:rPr lang="zh-CN" altLang="en-US" sz="2800" b="1" dirty="0">
                <a:solidFill>
                  <a:schemeClr val="tx1"/>
                </a:solidFill>
                <a:latin typeface="楷体" panose="02010609060101010101" pitchFamily="49" charset="-122"/>
                <a:ea typeface="楷体" panose="02010609060101010101" pitchFamily="49" charset="-122"/>
              </a:rPr>
              <a:t>不必</a:t>
            </a:r>
            <a:r>
              <a:rPr lang="zh-CN" altLang="en-US" sz="2800" b="1" dirty="0">
                <a:solidFill>
                  <a:srgbClr val="FF0000"/>
                </a:solidFill>
                <a:latin typeface="楷体" panose="02010609060101010101" pitchFamily="49" charset="-122"/>
                <a:ea typeface="楷体" panose="02010609060101010101" pitchFamily="49" charset="-122"/>
              </a:rPr>
              <a:t>为了排除反应热而加入所有</a:t>
            </a:r>
            <a:r>
              <a:rPr lang="en-US" altLang="zh-CN" sz="2800" b="1" dirty="0">
                <a:solidFill>
                  <a:srgbClr val="FF0000"/>
                </a:solidFill>
                <a:latin typeface="楷体" panose="02010609060101010101" pitchFamily="49" charset="-122"/>
                <a:ea typeface="楷体" panose="02010609060101010101" pitchFamily="49" charset="-122"/>
              </a:rPr>
              <a:t>VCM</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50%</a:t>
            </a:r>
            <a:r>
              <a:rPr lang="zh-CN" altLang="en-US" sz="2800" b="1" dirty="0">
                <a:solidFill>
                  <a:schemeClr val="tx1"/>
                </a:solidFill>
                <a:latin typeface="楷体" panose="02010609060101010101" pitchFamily="49" charset="-122"/>
                <a:ea typeface="楷体" panose="02010609060101010101" pitchFamily="49" charset="-122"/>
              </a:rPr>
              <a:t>即可</a:t>
            </a:r>
          </a:p>
        </p:txBody>
      </p:sp>
      <p:sp>
        <p:nvSpPr>
          <p:cNvPr id="2" name="文本框 1">
            <a:extLst>
              <a:ext uri="{FF2B5EF4-FFF2-40B4-BE49-F238E27FC236}">
                <a16:creationId xmlns:a16="http://schemas.microsoft.com/office/drawing/2014/main" id="{697CD02A-6D79-4874-A9B4-C5020CBAFF14}"/>
              </a:ext>
            </a:extLst>
          </p:cNvPr>
          <p:cNvSpPr txBox="1"/>
          <p:nvPr/>
        </p:nvSpPr>
        <p:spPr>
          <a:xfrm>
            <a:off x="6826790" y="1052736"/>
            <a:ext cx="1620957" cy="523220"/>
          </a:xfrm>
          <a:prstGeom prst="rect">
            <a:avLst/>
          </a:prstGeom>
          <a:solidFill>
            <a:srgbClr val="EA718A"/>
          </a:solidFill>
          <a:ln>
            <a:noFill/>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zh-CN" altLang="en-US" sz="2800" dirty="0"/>
              <a:t>为什么？</a:t>
            </a:r>
          </a:p>
        </p:txBody>
      </p:sp>
      <p:sp>
        <p:nvSpPr>
          <p:cNvPr id="10" name="文本框 9">
            <a:extLst>
              <a:ext uri="{FF2B5EF4-FFF2-40B4-BE49-F238E27FC236}">
                <a16:creationId xmlns:a16="http://schemas.microsoft.com/office/drawing/2014/main" id="{1E933D7B-71BD-462D-AFF7-8C5D90278536}"/>
              </a:ext>
            </a:extLst>
          </p:cNvPr>
          <p:cNvSpPr txBox="1"/>
          <p:nvPr/>
        </p:nvSpPr>
        <p:spPr>
          <a:xfrm>
            <a:off x="3354098" y="6334780"/>
            <a:ext cx="1723549" cy="461665"/>
          </a:xfrm>
          <a:prstGeom prst="rect">
            <a:avLst/>
          </a:prstGeom>
          <a:solidFill>
            <a:srgbClr val="EA718A"/>
          </a:solidFill>
          <a:ln>
            <a:noFill/>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zh-CN" altLang="en-US" sz="2400" dirty="0"/>
              <a:t>什么意思？</a:t>
            </a:r>
          </a:p>
        </p:txBody>
      </p:sp>
    </p:spTree>
    <p:extLst>
      <p:ext uri="{BB962C8B-B14F-4D97-AF65-F5344CB8AC3E}">
        <p14:creationId xmlns:p14="http://schemas.microsoft.com/office/powerpoint/2010/main" val="8839724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后聚合</a:t>
            </a:r>
          </a:p>
        </p:txBody>
      </p:sp>
      <p:sp>
        <p:nvSpPr>
          <p:cNvPr id="9" name="对角圆角矩形 8"/>
          <p:cNvSpPr/>
          <p:nvPr/>
        </p:nvSpPr>
        <p:spPr>
          <a:xfrm>
            <a:off x="683568" y="836712"/>
            <a:ext cx="8064896" cy="576064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18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引发剂</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1800"/>
              </a:spcBef>
              <a:buClr>
                <a:srgbClr val="002060"/>
              </a:buClr>
            </a:pPr>
            <a:r>
              <a:rPr lang="zh-CN" altLang="en-US" sz="2800" b="1" dirty="0">
                <a:solidFill>
                  <a:schemeClr val="tx1"/>
                </a:solidFill>
                <a:latin typeface="楷体" panose="02010609060101010101" pitchFamily="49" charset="-122"/>
                <a:ea typeface="楷体" panose="02010609060101010101" pitchFamily="49" charset="-122"/>
              </a:rPr>
              <a:t>反应时间</a:t>
            </a:r>
            <a:r>
              <a:rPr lang="en-US" altLang="zh-CN" sz="2800" b="1" dirty="0">
                <a:solidFill>
                  <a:schemeClr val="tx1"/>
                </a:solidFill>
                <a:latin typeface="楷体" panose="02010609060101010101" pitchFamily="49" charset="-122"/>
                <a:ea typeface="楷体" panose="02010609060101010101" pitchFamily="49" charset="-122"/>
              </a:rPr>
              <a:t>3h</a:t>
            </a:r>
            <a:r>
              <a:rPr lang="zh-CN" altLang="en-US" sz="2800" b="1" dirty="0">
                <a:solidFill>
                  <a:schemeClr val="tx1"/>
                </a:solidFill>
                <a:latin typeface="楷体" panose="02010609060101010101" pitchFamily="49" charset="-122"/>
                <a:ea typeface="楷体" panose="02010609060101010101" pitchFamily="49" charset="-122"/>
              </a:rPr>
              <a:t>，慢引发剂过氧化十二酰</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温度</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chemeClr val="accent6">
                  <a:lumMod val="75000"/>
                </a:schemeClr>
              </a:buClr>
              <a:buFont typeface="Wingdings" panose="05000000000000000000" pitchFamily="2" charset="2"/>
              <a:buChar char="Ø"/>
            </a:pPr>
            <a:r>
              <a:rPr lang="en-US" altLang="zh-CN" sz="2800" b="1" dirty="0">
                <a:solidFill>
                  <a:schemeClr val="tx1"/>
                </a:solidFill>
                <a:latin typeface="楷体" panose="02010609060101010101" pitchFamily="49" charset="-122"/>
                <a:ea typeface="楷体" panose="02010609060101010101" pitchFamily="49" charset="-122"/>
              </a:rPr>
              <a:t>PVC</a:t>
            </a:r>
            <a:r>
              <a:rPr lang="zh-CN" altLang="en-US" sz="2800" b="1" dirty="0">
                <a:solidFill>
                  <a:schemeClr val="tx1"/>
                </a:solidFill>
                <a:latin typeface="楷体" panose="02010609060101010101" pitchFamily="49" charset="-122"/>
                <a:ea typeface="楷体" panose="02010609060101010101" pitchFamily="49" charset="-122"/>
              </a:rPr>
              <a:t>品级决定分子量、分子量决定温度</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chemeClr val="accent6">
                  <a:lumMod val="75000"/>
                </a:schemeClr>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温度</a:t>
            </a:r>
            <a:r>
              <a:rPr lang="en-US" altLang="zh-CN" sz="2800" b="1" dirty="0">
                <a:solidFill>
                  <a:schemeClr val="tx1"/>
                </a:solidFill>
                <a:latin typeface="楷体" panose="02010609060101010101" pitchFamily="49" charset="-122"/>
                <a:ea typeface="楷体" panose="02010609060101010101" pitchFamily="49" charset="-122"/>
              </a:rPr>
              <a:t>50</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70</a:t>
            </a:r>
            <a:r>
              <a:rPr lang="zh-CN" altLang="en-US" sz="2800" b="1" dirty="0">
                <a:solidFill>
                  <a:schemeClr val="tx1"/>
                </a:solidFill>
                <a:latin typeface="楷体" panose="02010609060101010101" pitchFamily="49" charset="-122"/>
                <a:ea typeface="楷体" panose="02010609060101010101" pitchFamily="49" charset="-122"/>
              </a:rPr>
              <a:t>℃，</a:t>
            </a:r>
            <a:r>
              <a:rPr lang="en-US" altLang="zh-CN" sz="2800" b="1" dirty="0">
                <a:solidFill>
                  <a:schemeClr val="tx1"/>
                </a:solidFill>
                <a:latin typeface="楷体" panose="02010609060101010101" pitchFamily="49" charset="-122"/>
                <a:ea typeface="楷体" panose="02010609060101010101" pitchFamily="49" charset="-122"/>
              </a:rPr>
              <a:t>Mw6.7</a:t>
            </a:r>
            <a:r>
              <a:rPr lang="zh-CN" altLang="en-US" sz="2800" b="1" dirty="0">
                <a:solidFill>
                  <a:schemeClr val="tx1"/>
                </a:solidFill>
                <a:latin typeface="楷体" panose="02010609060101010101" pitchFamily="49" charset="-122"/>
                <a:ea typeface="楷体" panose="02010609060101010101" pitchFamily="49" charset="-122"/>
              </a:rPr>
              <a:t>万→</a:t>
            </a:r>
            <a:r>
              <a:rPr lang="en-US" altLang="zh-CN" sz="2800" b="1" dirty="0">
                <a:solidFill>
                  <a:schemeClr val="tx1"/>
                </a:solidFill>
                <a:latin typeface="楷体" panose="02010609060101010101" pitchFamily="49" charset="-122"/>
                <a:ea typeface="楷体" panose="02010609060101010101" pitchFamily="49" charset="-122"/>
              </a:rPr>
              <a:t>3.5</a:t>
            </a:r>
            <a:r>
              <a:rPr lang="zh-CN" altLang="en-US" sz="2800" b="1" dirty="0">
                <a:solidFill>
                  <a:schemeClr val="tx1"/>
                </a:solidFill>
                <a:latin typeface="楷体" panose="02010609060101010101" pitchFamily="49" charset="-122"/>
                <a:ea typeface="楷体" panose="02010609060101010101" pitchFamily="49" charset="-122"/>
              </a:rPr>
              <a:t>万</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1800"/>
              </a:spcBef>
              <a:buClr>
                <a:schemeClr val="accent6">
                  <a:lumMod val="75000"/>
                </a:schemeClr>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只要是转化率不太高，压力与温度呈线性关系，可检测反应压力来控制反应温度</a:t>
            </a:r>
            <a:endParaRPr lang="en-US" altLang="zh-CN" sz="2800" b="1" dirty="0">
              <a:solidFill>
                <a:schemeClr val="tx1"/>
              </a:solidFill>
              <a:latin typeface="楷体" panose="02010609060101010101" pitchFamily="49" charset="-122"/>
              <a:ea typeface="楷体" panose="02010609060101010101" pitchFamily="49" charset="-122"/>
            </a:endParaRPr>
          </a:p>
        </p:txBody>
      </p:sp>
      <p:cxnSp>
        <p:nvCxnSpPr>
          <p:cNvPr id="3" name="直接箭头连接符 2">
            <a:extLst>
              <a:ext uri="{FF2B5EF4-FFF2-40B4-BE49-F238E27FC236}">
                <a16:creationId xmlns:a16="http://schemas.microsoft.com/office/drawing/2014/main" id="{91E9833F-B484-4B99-809C-0A263A6D9009}"/>
              </a:ext>
            </a:extLst>
          </p:cNvPr>
          <p:cNvCxnSpPr/>
          <p:nvPr/>
        </p:nvCxnSpPr>
        <p:spPr>
          <a:xfrm flipH="1">
            <a:off x="2699792" y="2996952"/>
            <a:ext cx="417646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7766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2718410"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楷体" panose="02010609060101010101" pitchFamily="49" charset="-122"/>
                <a:ea typeface="楷体" panose="02010609060101010101" pitchFamily="49" charset="-122"/>
                <a:cs typeface="Arial" panose="020B0604020202020204" pitchFamily="34" charset="0"/>
              </a:rPr>
              <a:t>后聚合</a:t>
            </a:r>
          </a:p>
        </p:txBody>
      </p:sp>
      <p:sp>
        <p:nvSpPr>
          <p:cNvPr id="9" name="对角圆角矩形 8"/>
          <p:cNvSpPr/>
          <p:nvPr/>
        </p:nvSpPr>
        <p:spPr>
          <a:xfrm>
            <a:off x="683568" y="836712"/>
            <a:ext cx="8064896" cy="5760640"/>
          </a:xfrm>
          <a:prstGeom prst="round2DiagRect">
            <a:avLst/>
          </a:prstGeom>
          <a:noFill/>
        </p:spPr>
        <p:style>
          <a:lnRef idx="2">
            <a:schemeClr val="accent5"/>
          </a:lnRef>
          <a:fillRef idx="1">
            <a:schemeClr val="lt1"/>
          </a:fillRef>
          <a:effectRef idx="0">
            <a:schemeClr val="accent5"/>
          </a:effectRef>
          <a:fontRef idx="minor">
            <a:schemeClr val="dk1"/>
          </a:fontRef>
        </p:style>
        <p:txBody>
          <a:bodyPr rtlCol="0" anchor="t" anchorCtr="0"/>
          <a:lstStyle/>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孔隙率</a:t>
            </a:r>
            <a:endParaRPr lang="en-US" altLang="zh-CN" sz="2800" b="1" dirty="0">
              <a:solidFill>
                <a:schemeClr val="tx1"/>
              </a:solidFill>
              <a:latin typeface="楷体" panose="02010609060101010101" pitchFamily="49" charset="-122"/>
              <a:ea typeface="楷体" panose="02010609060101010101" pitchFamily="49" charset="-122"/>
            </a:endParaRPr>
          </a:p>
          <a:p>
            <a:pPr>
              <a:spcBef>
                <a:spcPts val="600"/>
              </a:spcBef>
              <a:buClr>
                <a:srgbClr val="002060"/>
              </a:buClr>
            </a:pPr>
            <a:r>
              <a:rPr lang="zh-CN" altLang="en-US" sz="2800" b="1" dirty="0">
                <a:solidFill>
                  <a:srgbClr val="FF0000"/>
                </a:solidFill>
                <a:latin typeface="楷体" panose="02010609060101010101" pitchFamily="49" charset="-122"/>
                <a:ea typeface="楷体" panose="02010609060101010101" pitchFamily="49" charset="-122"/>
              </a:rPr>
              <a:t>孔隙率与温度、转化率关系？</a:t>
            </a:r>
            <a:endParaRPr lang="en-US" altLang="zh-CN" sz="2800" b="1" dirty="0">
              <a:solidFill>
                <a:srgbClr val="FF0000"/>
              </a:solidFill>
              <a:latin typeface="楷体" panose="02010609060101010101" pitchFamily="49" charset="-122"/>
              <a:ea typeface="楷体" panose="02010609060101010101" pitchFamily="49" charset="-122"/>
            </a:endParaRPr>
          </a:p>
          <a:p>
            <a:pPr marL="457200" indent="-457200">
              <a:spcBef>
                <a:spcPts val="600"/>
              </a:spcBef>
              <a:buClr>
                <a:srgbClr val="002060"/>
              </a:buClr>
              <a:buFont typeface="Wingdings" panose="05000000000000000000" pitchFamily="2" charset="2"/>
              <a:buChar char="u"/>
            </a:pPr>
            <a:r>
              <a:rPr lang="zh-CN" altLang="en-US" sz="2800" b="1" dirty="0">
                <a:solidFill>
                  <a:schemeClr val="tx1"/>
                </a:solidFill>
                <a:latin typeface="楷体" panose="02010609060101010101" pitchFamily="49" charset="-122"/>
                <a:ea typeface="楷体" panose="02010609060101010101" pitchFamily="49" charset="-122"/>
              </a:rPr>
              <a:t>聚合热</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chemeClr val="accent6">
                  <a:lumMod val="75000"/>
                </a:schemeClr>
              </a:buClr>
              <a:buFont typeface="Wingdings" panose="05000000000000000000" pitchFamily="2" charset="2"/>
              <a:buChar char="Ø"/>
            </a:pPr>
            <a:r>
              <a:rPr lang="zh-CN" altLang="en-US" sz="2800" b="1" dirty="0">
                <a:solidFill>
                  <a:schemeClr val="tx1"/>
                </a:solidFill>
                <a:latin typeface="楷体" panose="02010609060101010101" pitchFamily="49" charset="-122"/>
                <a:ea typeface="楷体" panose="02010609060101010101" pitchFamily="49" charset="-122"/>
              </a:rPr>
              <a:t>转化率</a:t>
            </a:r>
            <a:r>
              <a:rPr lang="en-US" altLang="zh-CN" sz="2800" b="1" dirty="0">
                <a:solidFill>
                  <a:schemeClr val="tx1"/>
                </a:solidFill>
                <a:latin typeface="楷体" panose="02010609060101010101" pitchFamily="49" charset="-122"/>
                <a:ea typeface="楷体" panose="02010609060101010101" pitchFamily="49" charset="-122"/>
              </a:rPr>
              <a:t>&gt;20% </a:t>
            </a:r>
            <a:r>
              <a:rPr lang="zh-CN" altLang="en-US" sz="2800" b="1" dirty="0">
                <a:solidFill>
                  <a:schemeClr val="tx1"/>
                </a:solidFill>
                <a:latin typeface="楷体" panose="02010609060101010101" pitchFamily="49" charset="-122"/>
                <a:ea typeface="楷体" panose="02010609060101010101" pitchFamily="49" charset="-122"/>
              </a:rPr>
              <a:t>潮湿，</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chemeClr val="accent6">
                  <a:lumMod val="75000"/>
                </a:schemeClr>
              </a:buClr>
              <a:buFont typeface="Wingdings" panose="05000000000000000000" pitchFamily="2" charset="2"/>
              <a:buChar char="Ø"/>
            </a:pPr>
            <a:r>
              <a:rPr lang="en-US" altLang="zh-CN" sz="2800" b="1" dirty="0">
                <a:solidFill>
                  <a:schemeClr val="tx1"/>
                </a:solidFill>
                <a:latin typeface="楷体" panose="02010609060101010101" pitchFamily="49" charset="-122"/>
                <a:ea typeface="楷体" panose="02010609060101010101" pitchFamily="49" charset="-122"/>
              </a:rPr>
              <a:t>&gt;40% </a:t>
            </a:r>
            <a:r>
              <a:rPr lang="zh-CN" altLang="en-US" sz="2800" b="1" dirty="0">
                <a:solidFill>
                  <a:schemeClr val="tx1"/>
                </a:solidFill>
                <a:latin typeface="楷体" panose="02010609060101010101" pitchFamily="49" charset="-122"/>
                <a:ea typeface="楷体" panose="02010609060101010101" pitchFamily="49" charset="-122"/>
              </a:rPr>
              <a:t>干燥的粉状物，传热效率低，靠单体气化吸热</a:t>
            </a:r>
            <a:endParaRPr lang="en-US" altLang="zh-CN" sz="2800" b="1" dirty="0">
              <a:solidFill>
                <a:schemeClr val="tx1"/>
              </a:solidFill>
              <a:latin typeface="楷体" panose="02010609060101010101" pitchFamily="49" charset="-122"/>
              <a:ea typeface="楷体" panose="02010609060101010101" pitchFamily="49" charset="-122"/>
            </a:endParaRPr>
          </a:p>
          <a:p>
            <a:pPr marL="457200" indent="-457200">
              <a:spcBef>
                <a:spcPts val="600"/>
              </a:spcBef>
              <a:buClr>
                <a:schemeClr val="accent6">
                  <a:lumMod val="75000"/>
                </a:schemeClr>
              </a:buClr>
              <a:buFont typeface="Wingdings" panose="05000000000000000000" pitchFamily="2" charset="2"/>
              <a:buChar char="Ø"/>
            </a:pPr>
            <a:r>
              <a:rPr lang="zh-CN" altLang="en-US" sz="2800" b="1">
                <a:solidFill>
                  <a:schemeClr val="tx1"/>
                </a:solidFill>
                <a:latin typeface="楷体" panose="02010609060101010101" pitchFamily="49" charset="-122"/>
                <a:ea typeface="楷体" panose="02010609060101010101" pitchFamily="49" charset="-122"/>
              </a:rPr>
              <a:t>也依靠夹套进行冷却</a:t>
            </a:r>
            <a:endParaRPr lang="zh-CN" altLang="en-US" sz="2800" b="1" dirty="0">
              <a:solidFill>
                <a:schemeClr val="tx1"/>
              </a:solidFill>
              <a:latin typeface="楷体" panose="02010609060101010101" pitchFamily="49" charset="-122"/>
              <a:ea typeface="楷体" panose="020106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74428554"/>
              </p:ext>
            </p:extLst>
          </p:nvPr>
        </p:nvGraphicFramePr>
        <p:xfrm>
          <a:off x="5148064" y="3717032"/>
          <a:ext cx="3197225" cy="2824163"/>
        </p:xfrm>
        <a:graphic>
          <a:graphicData uri="http://schemas.openxmlformats.org/presentationml/2006/ole">
            <mc:AlternateContent xmlns:mc="http://schemas.openxmlformats.org/markup-compatibility/2006">
              <mc:Choice xmlns:v="urn:schemas-microsoft-com:vml" Requires="v">
                <p:oleObj spid="_x0000_s5223" name="Graph" r:id="rId3" imgW="3197880" imgH="2824560" progId="Origin50.Graph">
                  <p:embed/>
                </p:oleObj>
              </mc:Choice>
              <mc:Fallback>
                <p:oleObj name="Graph" r:id="rId3" imgW="3197880" imgH="2824560" progId="Origin50.Graph">
                  <p:embed/>
                  <p:pic>
                    <p:nvPicPr>
                      <p:cNvPr id="0" name=""/>
                      <p:cNvPicPr/>
                      <p:nvPr/>
                    </p:nvPicPr>
                    <p:blipFill>
                      <a:blip r:embed="rId4"/>
                      <a:stretch>
                        <a:fillRect/>
                      </a:stretch>
                    </p:blipFill>
                    <p:spPr>
                      <a:xfrm>
                        <a:off x="5148064" y="3717032"/>
                        <a:ext cx="3197225" cy="2824163"/>
                      </a:xfrm>
                      <a:prstGeom prst="rect">
                        <a:avLst/>
                      </a:prstGeom>
                    </p:spPr>
                  </p:pic>
                </p:oleObj>
              </mc:Fallback>
            </mc:AlternateContent>
          </a:graphicData>
        </a:graphic>
      </p:graphicFrame>
    </p:spTree>
    <p:extLst>
      <p:ext uri="{BB962C8B-B14F-4D97-AF65-F5344CB8AC3E}">
        <p14:creationId xmlns:p14="http://schemas.microsoft.com/office/powerpoint/2010/main" val="393844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6F2818-676C-467D-97E1-A7E208E19315}"/>
              </a:ext>
            </a:extLst>
          </p:cNvPr>
          <p:cNvPicPr>
            <a:picLocks noChangeAspect="1"/>
          </p:cNvPicPr>
          <p:nvPr/>
        </p:nvPicPr>
        <p:blipFill>
          <a:blip r:embed="rId2"/>
          <a:stretch>
            <a:fillRect/>
          </a:stretch>
        </p:blipFill>
        <p:spPr>
          <a:xfrm>
            <a:off x="5847" y="0"/>
            <a:ext cx="9138153" cy="6858000"/>
          </a:xfrm>
          <a:prstGeom prst="rect">
            <a:avLst/>
          </a:prstGeom>
        </p:spPr>
      </p:pic>
      <p:sp>
        <p:nvSpPr>
          <p:cNvPr id="6" name="对角圆角矩形 7">
            <a:extLst>
              <a:ext uri="{FF2B5EF4-FFF2-40B4-BE49-F238E27FC236}">
                <a16:creationId xmlns:a16="http://schemas.microsoft.com/office/drawing/2014/main" id="{52DEDE53-13F8-4E26-8B90-4E2208B9FAD2}"/>
              </a:ext>
            </a:extLst>
          </p:cNvPr>
          <p:cNvSpPr/>
          <p:nvPr/>
        </p:nvSpPr>
        <p:spPr>
          <a:xfrm>
            <a:off x="629454" y="260871"/>
            <a:ext cx="3870538"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a:latin typeface="楷体" panose="02010609060101010101" pitchFamily="49" charset="-122"/>
                <a:ea typeface="楷体" panose="02010609060101010101" pitchFamily="49" charset="-122"/>
                <a:cs typeface="Arial" panose="020B0604020202020204" pitchFamily="34" charset="0"/>
              </a:rPr>
              <a:t>3.4 PMMA</a:t>
            </a:r>
            <a:r>
              <a:rPr lang="zh-CN" altLang="en-US" sz="2800" dirty="0">
                <a:latin typeface="楷体" panose="02010609060101010101" pitchFamily="49" charset="-122"/>
                <a:ea typeface="楷体" panose="02010609060101010101" pitchFamily="49" charset="-122"/>
                <a:cs typeface="Arial" panose="020B0604020202020204" pitchFamily="34" charset="0"/>
              </a:rPr>
              <a:t>本体浇铸生产</a:t>
            </a:r>
          </a:p>
        </p:txBody>
      </p:sp>
      <p:pic>
        <p:nvPicPr>
          <p:cNvPr id="7" name="图片 6">
            <a:extLst>
              <a:ext uri="{FF2B5EF4-FFF2-40B4-BE49-F238E27FC236}">
                <a16:creationId xmlns:a16="http://schemas.microsoft.com/office/drawing/2014/main" id="{A0E6D364-9DF8-4B8D-96FC-9A574A913090}"/>
              </a:ext>
            </a:extLst>
          </p:cNvPr>
          <p:cNvPicPr>
            <a:picLocks noChangeAspect="1"/>
          </p:cNvPicPr>
          <p:nvPr/>
        </p:nvPicPr>
        <p:blipFill>
          <a:blip r:embed="rId3"/>
          <a:stretch>
            <a:fillRect/>
          </a:stretch>
        </p:blipFill>
        <p:spPr>
          <a:xfrm>
            <a:off x="395536" y="1021234"/>
            <a:ext cx="3840463" cy="2496873"/>
          </a:xfrm>
          <a:prstGeom prst="rect">
            <a:avLst/>
          </a:prstGeom>
        </p:spPr>
      </p:pic>
      <p:pic>
        <p:nvPicPr>
          <p:cNvPr id="8" name="图片 7">
            <a:extLst>
              <a:ext uri="{FF2B5EF4-FFF2-40B4-BE49-F238E27FC236}">
                <a16:creationId xmlns:a16="http://schemas.microsoft.com/office/drawing/2014/main" id="{D16C1649-AF2D-40ED-9753-5D9E314255DC}"/>
              </a:ext>
            </a:extLst>
          </p:cNvPr>
          <p:cNvPicPr>
            <a:picLocks noChangeAspect="1"/>
          </p:cNvPicPr>
          <p:nvPr/>
        </p:nvPicPr>
        <p:blipFill>
          <a:blip r:embed="rId4"/>
          <a:stretch>
            <a:fillRect/>
          </a:stretch>
        </p:blipFill>
        <p:spPr>
          <a:xfrm>
            <a:off x="4617567" y="3068960"/>
            <a:ext cx="3995773" cy="3479541"/>
          </a:xfrm>
          <a:prstGeom prst="rect">
            <a:avLst/>
          </a:prstGeom>
        </p:spPr>
      </p:pic>
    </p:spTree>
    <p:extLst>
      <p:ext uri="{BB962C8B-B14F-4D97-AF65-F5344CB8AC3E}">
        <p14:creationId xmlns:p14="http://schemas.microsoft.com/office/powerpoint/2010/main" val="1777697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660684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600" dirty="0">
                <a:latin typeface="楷体" panose="02010609060101010101" pitchFamily="49" charset="-122"/>
                <a:ea typeface="楷体" panose="02010609060101010101" pitchFamily="49" charset="-122"/>
                <a:cs typeface="Arial" panose="020B0604020202020204" pitchFamily="34" charset="0"/>
              </a:rPr>
              <a:t>4.</a:t>
            </a:r>
            <a:r>
              <a:rPr kumimoji="1" lang="zh-CN" altLang="en-US" sz="3600" b="1" dirty="0">
                <a:latin typeface="楷体" panose="02010609060101010101" pitchFamily="49" charset="-122"/>
                <a:ea typeface="楷体" panose="02010609060101010101" pitchFamily="49" charset="-122"/>
              </a:rPr>
              <a:t>聚合工艺中采用的解决方法</a:t>
            </a:r>
            <a:endParaRPr lang="zh-CN" altLang="en-US" sz="3600" dirty="0">
              <a:latin typeface="楷体" panose="02010609060101010101" pitchFamily="49" charset="-122"/>
              <a:ea typeface="楷体" panose="02010609060101010101" pitchFamily="49" charset="-122"/>
              <a:cs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2472176"/>
            <a:ext cx="2736304" cy="273630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2621128"/>
            <a:ext cx="2438400" cy="2438400"/>
          </a:xfrm>
          <a:prstGeom prst="rect">
            <a:avLst/>
          </a:prstGeom>
        </p:spPr>
      </p:pic>
      <p:sp>
        <p:nvSpPr>
          <p:cNvPr id="4" name="圆角矩形标注 3"/>
          <p:cNvSpPr/>
          <p:nvPr/>
        </p:nvSpPr>
        <p:spPr>
          <a:xfrm>
            <a:off x="2339752" y="1188078"/>
            <a:ext cx="5806371" cy="1296144"/>
          </a:xfrm>
          <a:prstGeom prst="wedgeRoundRectCallout">
            <a:avLst>
              <a:gd name="adj1" fmla="val -16016"/>
              <a:gd name="adj2" fmla="val 116448"/>
              <a:gd name="adj3" fmla="val 1666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3600" dirty="0">
                <a:solidFill>
                  <a:schemeClr val="bg1"/>
                </a:solidFill>
                <a:latin typeface="华文楷体" panose="02010600040101010101" pitchFamily="2" charset="-122"/>
                <a:ea typeface="华文楷体" panose="02010600040101010101" pitchFamily="2" charset="-122"/>
              </a:rPr>
              <a:t>上述问题怎么解决？</a:t>
            </a:r>
          </a:p>
        </p:txBody>
      </p:sp>
    </p:spTree>
    <p:extLst>
      <p:ext uri="{BB962C8B-B14F-4D97-AF65-F5344CB8AC3E}">
        <p14:creationId xmlns:p14="http://schemas.microsoft.com/office/powerpoint/2010/main" val="13902430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5A4DBD6-7DD6-4119-9FD0-2D36FC3C8617}"/>
              </a:ext>
            </a:extLst>
          </p:cNvPr>
          <p:cNvPicPr>
            <a:picLocks noChangeAspect="1"/>
          </p:cNvPicPr>
          <p:nvPr/>
        </p:nvPicPr>
        <p:blipFill>
          <a:blip r:embed="rId2"/>
          <a:stretch>
            <a:fillRect/>
          </a:stretch>
        </p:blipFill>
        <p:spPr>
          <a:xfrm>
            <a:off x="5847" y="0"/>
            <a:ext cx="9138153" cy="6858000"/>
          </a:xfrm>
          <a:prstGeom prst="rect">
            <a:avLst/>
          </a:prstGeom>
        </p:spPr>
      </p:pic>
      <p:pic>
        <p:nvPicPr>
          <p:cNvPr id="6" name="图片 5">
            <a:extLst>
              <a:ext uri="{FF2B5EF4-FFF2-40B4-BE49-F238E27FC236}">
                <a16:creationId xmlns:a16="http://schemas.microsoft.com/office/drawing/2014/main" id="{74762CC7-7F74-4C7B-B442-7A87018F48B0}"/>
              </a:ext>
            </a:extLst>
          </p:cNvPr>
          <p:cNvPicPr>
            <a:picLocks noChangeAspect="1"/>
          </p:cNvPicPr>
          <p:nvPr/>
        </p:nvPicPr>
        <p:blipFill rotWithShape="1">
          <a:blip r:embed="rId3">
            <a:extLst>
              <a:ext uri="{28A0092B-C50C-407E-A947-70E740481C1C}">
                <a14:useLocalDpi xmlns:a14="http://schemas.microsoft.com/office/drawing/2010/main" val="0"/>
              </a:ext>
            </a:extLst>
          </a:blip>
          <a:srcRect t="2351" r="13706"/>
          <a:stretch/>
        </p:blipFill>
        <p:spPr>
          <a:xfrm rot="5400000">
            <a:off x="2898661" y="-1243443"/>
            <a:ext cx="3340830" cy="9138154"/>
          </a:xfrm>
          <a:prstGeom prst="rect">
            <a:avLst/>
          </a:prstGeom>
        </p:spPr>
      </p:pic>
      <p:sp>
        <p:nvSpPr>
          <p:cNvPr id="7" name="文本框 6">
            <a:extLst>
              <a:ext uri="{FF2B5EF4-FFF2-40B4-BE49-F238E27FC236}">
                <a16:creationId xmlns:a16="http://schemas.microsoft.com/office/drawing/2014/main" id="{350F8F40-0DC5-414D-83CF-FD971EFF7B05}"/>
              </a:ext>
            </a:extLst>
          </p:cNvPr>
          <p:cNvSpPr txBox="1"/>
          <p:nvPr/>
        </p:nvSpPr>
        <p:spPr>
          <a:xfrm>
            <a:off x="1979712" y="3140968"/>
            <a:ext cx="415498" cy="1477328"/>
          </a:xfrm>
          <a:prstGeom prst="rect">
            <a:avLst/>
          </a:prstGeom>
          <a:noFill/>
        </p:spPr>
        <p:txBody>
          <a:bodyPr wrap="none" rtlCol="0">
            <a:spAutoFit/>
          </a:bodyPr>
          <a:lstStyle/>
          <a:p>
            <a:r>
              <a:rPr lang="zh-CN" altLang="en-US" dirty="0">
                <a:solidFill>
                  <a:srgbClr val="FF0000"/>
                </a:solidFill>
              </a:rPr>
              <a:t>时</a:t>
            </a:r>
            <a:endParaRPr lang="en-US" altLang="zh-CN" dirty="0">
              <a:solidFill>
                <a:srgbClr val="FF0000"/>
              </a:solidFill>
            </a:endParaRPr>
          </a:p>
          <a:p>
            <a:r>
              <a:rPr lang="zh-CN" altLang="en-US" dirty="0">
                <a:solidFill>
                  <a:srgbClr val="FF0000"/>
                </a:solidFill>
              </a:rPr>
              <a:t>间</a:t>
            </a:r>
            <a:endParaRPr lang="en-US" altLang="zh-CN" dirty="0">
              <a:solidFill>
                <a:srgbClr val="FF0000"/>
              </a:solidFill>
            </a:endParaRPr>
          </a:p>
          <a:p>
            <a:r>
              <a:rPr lang="zh-CN" altLang="en-US" dirty="0">
                <a:solidFill>
                  <a:srgbClr val="FF0000"/>
                </a:solidFill>
              </a:rPr>
              <a:t>和</a:t>
            </a:r>
            <a:endParaRPr lang="en-US" altLang="zh-CN" dirty="0">
              <a:solidFill>
                <a:srgbClr val="FF0000"/>
              </a:solidFill>
            </a:endParaRPr>
          </a:p>
          <a:p>
            <a:r>
              <a:rPr lang="zh-CN" altLang="en-US" dirty="0">
                <a:solidFill>
                  <a:srgbClr val="FF0000"/>
                </a:solidFill>
              </a:rPr>
              <a:t>温</a:t>
            </a:r>
            <a:endParaRPr lang="en-US" altLang="zh-CN" dirty="0">
              <a:solidFill>
                <a:srgbClr val="FF0000"/>
              </a:solidFill>
            </a:endParaRPr>
          </a:p>
          <a:p>
            <a:r>
              <a:rPr lang="zh-CN" altLang="en-US" dirty="0">
                <a:solidFill>
                  <a:srgbClr val="FF0000"/>
                </a:solidFill>
              </a:rPr>
              <a:t>度</a:t>
            </a:r>
          </a:p>
        </p:txBody>
      </p:sp>
      <p:sp>
        <p:nvSpPr>
          <p:cNvPr id="10" name="矩形 9">
            <a:extLst>
              <a:ext uri="{FF2B5EF4-FFF2-40B4-BE49-F238E27FC236}">
                <a16:creationId xmlns:a16="http://schemas.microsoft.com/office/drawing/2014/main" id="{6B32F4BC-3B7F-4AFA-B46B-B630F6300344}"/>
              </a:ext>
            </a:extLst>
          </p:cNvPr>
          <p:cNvSpPr/>
          <p:nvPr/>
        </p:nvSpPr>
        <p:spPr>
          <a:xfrm>
            <a:off x="7380312" y="2708920"/>
            <a:ext cx="1440160" cy="165618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B59D92E-2E67-4D8F-9BA6-1A0FE55B9342}"/>
              </a:ext>
            </a:extLst>
          </p:cNvPr>
          <p:cNvSpPr txBox="1"/>
          <p:nvPr/>
        </p:nvSpPr>
        <p:spPr>
          <a:xfrm>
            <a:off x="7128708" y="4532022"/>
            <a:ext cx="2031325" cy="369332"/>
          </a:xfrm>
          <a:prstGeom prst="rect">
            <a:avLst/>
          </a:prstGeom>
          <a:noFill/>
        </p:spPr>
        <p:txBody>
          <a:bodyPr wrap="none" rtlCol="0">
            <a:spAutoFit/>
          </a:bodyPr>
          <a:lstStyle/>
          <a:p>
            <a:r>
              <a:rPr lang="zh-CN" altLang="en-US" dirty="0">
                <a:solidFill>
                  <a:srgbClr val="FF0000"/>
                </a:solidFill>
              </a:rPr>
              <a:t>水浴法和空气浴法</a:t>
            </a:r>
          </a:p>
        </p:txBody>
      </p:sp>
      <p:sp>
        <p:nvSpPr>
          <p:cNvPr id="12" name="文本框 11">
            <a:extLst>
              <a:ext uri="{FF2B5EF4-FFF2-40B4-BE49-F238E27FC236}">
                <a16:creationId xmlns:a16="http://schemas.microsoft.com/office/drawing/2014/main" id="{66B43C12-E3CE-4BF5-A376-AEAA9936BBA3}"/>
              </a:ext>
            </a:extLst>
          </p:cNvPr>
          <p:cNvSpPr txBox="1"/>
          <p:nvPr/>
        </p:nvSpPr>
        <p:spPr>
          <a:xfrm>
            <a:off x="5796136" y="3203684"/>
            <a:ext cx="1107996" cy="369332"/>
          </a:xfrm>
          <a:prstGeom prst="rect">
            <a:avLst/>
          </a:prstGeom>
          <a:noFill/>
        </p:spPr>
        <p:txBody>
          <a:bodyPr wrap="none" rtlCol="0">
            <a:spAutoFit/>
          </a:bodyPr>
          <a:lstStyle/>
          <a:p>
            <a:r>
              <a:rPr lang="zh-CN" altLang="en-US" dirty="0">
                <a:solidFill>
                  <a:srgbClr val="FF0000"/>
                </a:solidFill>
              </a:rPr>
              <a:t>板材厚度</a:t>
            </a:r>
          </a:p>
        </p:txBody>
      </p:sp>
    </p:spTree>
    <p:extLst>
      <p:ext uri="{BB962C8B-B14F-4D97-AF65-F5344CB8AC3E}">
        <p14:creationId xmlns:p14="http://schemas.microsoft.com/office/powerpoint/2010/main" val="667450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hidden="1"/>
          <p:cNvSpPr txBox="1">
            <a:spLocks noChangeArrowheads="1"/>
          </p:cNvSpPr>
          <p:nvPr/>
        </p:nvSpPr>
        <p:spPr bwMode="auto">
          <a:xfrm>
            <a:off x="1939925" y="1954213"/>
            <a:ext cx="1943100"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8" name="矩形 6" hidden="1"/>
          <p:cNvSpPr>
            <a:spLocks noChangeArrowheads="1"/>
          </p:cNvSpPr>
          <p:nvPr/>
        </p:nvSpPr>
        <p:spPr bwMode="auto">
          <a:xfrm>
            <a:off x="1939925" y="3025775"/>
            <a:ext cx="1471613"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79" name="矩形 7" hidden="1"/>
          <p:cNvSpPr>
            <a:spLocks noChangeArrowheads="1"/>
          </p:cNvSpPr>
          <p:nvPr/>
        </p:nvSpPr>
        <p:spPr bwMode="auto">
          <a:xfrm>
            <a:off x="2011363" y="4240213"/>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3080" name="矩形 8" hidden="1"/>
          <p:cNvSpPr>
            <a:spLocks noChangeArrowheads="1"/>
          </p:cNvSpPr>
          <p:nvPr/>
        </p:nvSpPr>
        <p:spPr bwMode="auto">
          <a:xfrm>
            <a:off x="2011363" y="5526088"/>
            <a:ext cx="1471612" cy="64611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点击添加文本</a:t>
            </a:r>
          </a:p>
        </p:txBody>
      </p:sp>
      <p:sp>
        <p:nvSpPr>
          <p:cNvPr id="8" name="对角圆角矩形 7"/>
          <p:cNvSpPr/>
          <p:nvPr/>
        </p:nvSpPr>
        <p:spPr>
          <a:xfrm>
            <a:off x="629454" y="260871"/>
            <a:ext cx="6606842" cy="504056"/>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3600" dirty="0">
                <a:latin typeface="楷体" panose="02010609060101010101" pitchFamily="49" charset="-122"/>
                <a:ea typeface="楷体" panose="02010609060101010101" pitchFamily="49" charset="-122"/>
                <a:cs typeface="Arial" panose="020B0604020202020204" pitchFamily="34" charset="0"/>
              </a:rPr>
              <a:t>4.</a:t>
            </a:r>
            <a:r>
              <a:rPr kumimoji="1" lang="zh-CN" altLang="en-US" sz="3600" b="1" dirty="0">
                <a:latin typeface="楷体" panose="02010609060101010101" pitchFamily="49" charset="-122"/>
                <a:ea typeface="楷体" panose="02010609060101010101" pitchFamily="49" charset="-122"/>
              </a:rPr>
              <a:t>聚合工艺中采用的解决方法</a:t>
            </a:r>
            <a:endParaRPr lang="zh-CN" altLang="en-US" sz="3600" dirty="0">
              <a:latin typeface="楷体" panose="02010609060101010101" pitchFamily="49" charset="-122"/>
              <a:ea typeface="楷体" panose="02010609060101010101" pitchFamily="49" charset="-122"/>
              <a:cs typeface="Arial" panose="020B0604020202020204" pitchFamily="34" charset="0"/>
            </a:endParaRPr>
          </a:p>
        </p:txBody>
      </p:sp>
      <p:sp>
        <p:nvSpPr>
          <p:cNvPr id="126" name="Text Box 2"/>
          <p:cNvSpPr txBox="1">
            <a:spLocks noChangeArrowheads="1"/>
          </p:cNvSpPr>
          <p:nvPr/>
        </p:nvSpPr>
        <p:spPr bwMode="auto">
          <a:xfrm>
            <a:off x="1067400" y="1412430"/>
            <a:ext cx="6768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eaLnBrk="0" hangingPunct="0"/>
            <a:r>
              <a:rPr kumimoji="1" lang="zh-CN" altLang="en-US" sz="2800" dirty="0">
                <a:latin typeface="Arial" panose="020B0604020202020204" pitchFamily="34" charset="0"/>
                <a:ea typeface="楷体_GB2312" pitchFamily="49" charset="-122"/>
              </a:rPr>
              <a:t>加入一定量的专用引发剂调节反应速率</a:t>
            </a:r>
          </a:p>
        </p:txBody>
      </p:sp>
      <p:grpSp>
        <p:nvGrpSpPr>
          <p:cNvPr id="127" name="Group 3"/>
          <p:cNvGrpSpPr>
            <a:grpSpLocks/>
          </p:cNvGrpSpPr>
          <p:nvPr/>
        </p:nvGrpSpPr>
        <p:grpSpPr bwMode="auto">
          <a:xfrm>
            <a:off x="447086" y="1331693"/>
            <a:ext cx="639763" cy="657226"/>
            <a:chOff x="1296" y="1207"/>
            <a:chExt cx="403" cy="414"/>
          </a:xfrm>
        </p:grpSpPr>
        <p:grpSp>
          <p:nvGrpSpPr>
            <p:cNvPr id="228" name="Group 4"/>
            <p:cNvGrpSpPr>
              <a:grpSpLocks/>
            </p:cNvGrpSpPr>
            <p:nvPr/>
          </p:nvGrpSpPr>
          <p:grpSpPr bwMode="auto">
            <a:xfrm>
              <a:off x="1296" y="1207"/>
              <a:ext cx="403" cy="414"/>
              <a:chOff x="662" y="1585"/>
              <a:chExt cx="448" cy="461"/>
            </a:xfrm>
          </p:grpSpPr>
          <p:grpSp>
            <p:nvGrpSpPr>
              <p:cNvPr id="230" name="Group 5"/>
              <p:cNvGrpSpPr>
                <a:grpSpLocks/>
              </p:cNvGrpSpPr>
              <p:nvPr/>
            </p:nvGrpSpPr>
            <p:grpSpPr bwMode="auto">
              <a:xfrm>
                <a:off x="662" y="1585"/>
                <a:ext cx="448" cy="456"/>
                <a:chOff x="662" y="1585"/>
                <a:chExt cx="448" cy="456"/>
              </a:xfrm>
            </p:grpSpPr>
            <p:sp>
              <p:nvSpPr>
                <p:cNvPr id="238" name="Oval 6"/>
                <p:cNvSpPr>
                  <a:spLocks noChangeArrowheads="1"/>
                </p:cNvSpPr>
                <p:nvPr/>
              </p:nvSpPr>
              <p:spPr bwMode="gray">
                <a:xfrm>
                  <a:off x="662" y="1585"/>
                  <a:ext cx="182" cy="455"/>
                </a:xfrm>
                <a:prstGeom prst="ellipse">
                  <a:avLst/>
                </a:prstGeom>
                <a:gradFill rotWithShape="1">
                  <a:gsLst>
                    <a:gs pos="0">
                      <a:srgbClr val="FFEF66">
                        <a:gamma/>
                        <a:tint val="0"/>
                        <a:invGamma/>
                      </a:srgbClr>
                    </a:gs>
                    <a:gs pos="50000">
                      <a:srgbClr val="FFEF66"/>
                    </a:gs>
                    <a:gs pos="100000">
                      <a:srgbClr val="FFEF66">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39" name="Oval 7"/>
                <p:cNvSpPr>
                  <a:spLocks noChangeArrowheads="1"/>
                </p:cNvSpPr>
                <p:nvPr/>
              </p:nvSpPr>
              <p:spPr bwMode="gray">
                <a:xfrm>
                  <a:off x="662" y="1585"/>
                  <a:ext cx="182" cy="455"/>
                </a:xfrm>
                <a:prstGeom prst="ellipse">
                  <a:avLst/>
                </a:prstGeom>
                <a:gradFill rotWithShape="1">
                  <a:gsLst>
                    <a:gs pos="0">
                      <a:srgbClr val="FFEF66">
                        <a:alpha val="32001"/>
                      </a:srgbClr>
                    </a:gs>
                    <a:gs pos="100000">
                      <a:srgbClr val="FFEF66">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40" name="Oval 8"/>
                <p:cNvSpPr>
                  <a:spLocks noChangeArrowheads="1"/>
                </p:cNvSpPr>
                <p:nvPr/>
              </p:nvSpPr>
              <p:spPr bwMode="gray">
                <a:xfrm>
                  <a:off x="694" y="1585"/>
                  <a:ext cx="416" cy="455"/>
                </a:xfrm>
                <a:prstGeom prst="ellipse">
                  <a:avLst/>
                </a:prstGeom>
                <a:gradFill rotWithShape="1">
                  <a:gsLst>
                    <a:gs pos="0">
                      <a:srgbClr val="FFEF66">
                        <a:gamma/>
                        <a:shade val="54118"/>
                        <a:invGamma/>
                      </a:srgbClr>
                    </a:gs>
                    <a:gs pos="50000">
                      <a:srgbClr val="FFEF66"/>
                    </a:gs>
                    <a:gs pos="100000">
                      <a:srgbClr val="FFEF66">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41" name="Oval 9"/>
                <p:cNvSpPr>
                  <a:spLocks noChangeArrowheads="1"/>
                </p:cNvSpPr>
                <p:nvPr/>
              </p:nvSpPr>
              <p:spPr bwMode="gray">
                <a:xfrm>
                  <a:off x="694" y="1586"/>
                  <a:ext cx="416" cy="455"/>
                </a:xfrm>
                <a:prstGeom prst="ellipse">
                  <a:avLst/>
                </a:prstGeom>
                <a:gradFill rotWithShape="1">
                  <a:gsLst>
                    <a:gs pos="0">
                      <a:srgbClr val="FFEF66">
                        <a:gamma/>
                        <a:shade val="63529"/>
                        <a:invGamma/>
                      </a:srgbClr>
                    </a:gs>
                    <a:gs pos="100000">
                      <a:srgbClr val="FFEF66">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nvGrpSpPr>
              <p:cNvPr id="231" name="Group 10"/>
              <p:cNvGrpSpPr>
                <a:grpSpLocks/>
              </p:cNvGrpSpPr>
              <p:nvPr/>
            </p:nvGrpSpPr>
            <p:grpSpPr bwMode="auto">
              <a:xfrm>
                <a:off x="720" y="1591"/>
                <a:ext cx="376" cy="455"/>
                <a:chOff x="336" y="1015"/>
                <a:chExt cx="376" cy="455"/>
              </a:xfrm>
            </p:grpSpPr>
            <p:sp>
              <p:nvSpPr>
                <p:cNvPr id="232" name="Oval 11"/>
                <p:cNvSpPr>
                  <a:spLocks noChangeArrowheads="1"/>
                </p:cNvSpPr>
                <p:nvPr/>
              </p:nvSpPr>
              <p:spPr bwMode="gray">
                <a:xfrm>
                  <a:off x="336" y="1015"/>
                  <a:ext cx="376" cy="455"/>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nvGrpSpPr>
                <p:cNvPr id="233" name="Group 12"/>
                <p:cNvGrpSpPr>
                  <a:grpSpLocks/>
                </p:cNvGrpSpPr>
                <p:nvPr/>
              </p:nvGrpSpPr>
              <p:grpSpPr bwMode="auto">
                <a:xfrm>
                  <a:off x="336" y="1049"/>
                  <a:ext cx="364" cy="361"/>
                  <a:chOff x="4166" y="1706"/>
                  <a:chExt cx="1252" cy="1252"/>
                </a:xfrm>
              </p:grpSpPr>
              <p:sp>
                <p:nvSpPr>
                  <p:cNvPr id="234" name="Oval 13"/>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35" name="Oval 14"/>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36" name="Oval 15"/>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37" name="Oval 16"/>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grpSp>
        <p:sp>
          <p:nvSpPr>
            <p:cNvPr id="229" name="Text Box 17"/>
            <p:cNvSpPr txBox="1">
              <a:spLocks noChangeArrowheads="1"/>
            </p:cNvSpPr>
            <p:nvPr/>
          </p:nvSpPr>
          <p:spPr bwMode="gray">
            <a:xfrm>
              <a:off x="1397" y="12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p>
          </p:txBody>
        </p:sp>
      </p:grpSp>
      <p:sp>
        <p:nvSpPr>
          <p:cNvPr id="128" name="Text Box 18"/>
          <p:cNvSpPr txBox="1">
            <a:spLocks noChangeArrowheads="1"/>
          </p:cNvSpPr>
          <p:nvPr/>
        </p:nvSpPr>
        <p:spPr bwMode="auto">
          <a:xfrm>
            <a:off x="1709079" y="2423976"/>
            <a:ext cx="60588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eaLnBrk="0" hangingPunct="0"/>
            <a:r>
              <a:rPr kumimoji="1" lang="zh-CN" altLang="en-US" sz="2800" dirty="0">
                <a:solidFill>
                  <a:srgbClr val="0000FF"/>
                </a:solidFill>
                <a:latin typeface="华文楷体" panose="02010600040101010101" pitchFamily="2" charset="-122"/>
                <a:ea typeface="华文楷体" panose="02010600040101010101" pitchFamily="2" charset="-122"/>
              </a:rPr>
              <a:t>采用较低的反应温度，使放热缓和</a:t>
            </a:r>
          </a:p>
        </p:txBody>
      </p:sp>
      <p:sp>
        <p:nvSpPr>
          <p:cNvPr id="129" name="Text Box 19"/>
          <p:cNvSpPr txBox="1">
            <a:spLocks noChangeArrowheads="1"/>
          </p:cNvSpPr>
          <p:nvPr/>
        </p:nvSpPr>
        <p:spPr bwMode="auto">
          <a:xfrm>
            <a:off x="1156694" y="3524506"/>
            <a:ext cx="7239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r>
              <a:rPr kumimoji="1" lang="zh-CN" altLang="en-US" sz="2800" dirty="0">
                <a:latin typeface="华文楷体" panose="02010600040101010101" pitchFamily="2" charset="-122"/>
                <a:ea typeface="华文楷体" panose="02010600040101010101" pitchFamily="2" charset="-122"/>
              </a:rPr>
              <a:t>反应进行到一定转化率，粘度不高时就分离聚合物。</a:t>
            </a:r>
          </a:p>
        </p:txBody>
      </p:sp>
      <p:grpSp>
        <p:nvGrpSpPr>
          <p:cNvPr id="130" name="Group 20"/>
          <p:cNvGrpSpPr>
            <a:grpSpLocks/>
          </p:cNvGrpSpPr>
          <p:nvPr/>
        </p:nvGrpSpPr>
        <p:grpSpPr bwMode="auto">
          <a:xfrm>
            <a:off x="1003539" y="2501156"/>
            <a:ext cx="639763" cy="663576"/>
            <a:chOff x="1303" y="1819"/>
            <a:chExt cx="403" cy="418"/>
          </a:xfrm>
        </p:grpSpPr>
        <p:grpSp>
          <p:nvGrpSpPr>
            <p:cNvPr id="214" name="Group 21"/>
            <p:cNvGrpSpPr>
              <a:grpSpLocks/>
            </p:cNvGrpSpPr>
            <p:nvPr/>
          </p:nvGrpSpPr>
          <p:grpSpPr bwMode="auto">
            <a:xfrm>
              <a:off x="1303" y="1819"/>
              <a:ext cx="403" cy="418"/>
              <a:chOff x="816" y="2413"/>
              <a:chExt cx="448" cy="461"/>
            </a:xfrm>
          </p:grpSpPr>
          <p:grpSp>
            <p:nvGrpSpPr>
              <p:cNvPr id="216" name="Group 22"/>
              <p:cNvGrpSpPr>
                <a:grpSpLocks/>
              </p:cNvGrpSpPr>
              <p:nvPr/>
            </p:nvGrpSpPr>
            <p:grpSpPr bwMode="auto">
              <a:xfrm>
                <a:off x="816" y="2413"/>
                <a:ext cx="448" cy="452"/>
                <a:chOff x="662" y="1587"/>
                <a:chExt cx="448" cy="452"/>
              </a:xfrm>
            </p:grpSpPr>
            <p:sp>
              <p:nvSpPr>
                <p:cNvPr id="224" name="Oval 23"/>
                <p:cNvSpPr>
                  <a:spLocks noChangeArrowheads="1"/>
                </p:cNvSpPr>
                <p:nvPr/>
              </p:nvSpPr>
              <p:spPr bwMode="gray">
                <a:xfrm>
                  <a:off x="662" y="1587"/>
                  <a:ext cx="182" cy="451"/>
                </a:xfrm>
                <a:prstGeom prst="ellipse">
                  <a:avLst/>
                </a:prstGeom>
                <a:gradFill rotWithShape="1">
                  <a:gsLst>
                    <a:gs pos="0">
                      <a:srgbClr val="00B200">
                        <a:gamma/>
                        <a:tint val="0"/>
                        <a:invGamma/>
                      </a:srgbClr>
                    </a:gs>
                    <a:gs pos="50000">
                      <a:srgbClr val="00B200"/>
                    </a:gs>
                    <a:gs pos="100000">
                      <a:srgbClr val="00B200">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25" name="Oval 24"/>
                <p:cNvSpPr>
                  <a:spLocks noChangeArrowheads="1"/>
                </p:cNvSpPr>
                <p:nvPr/>
              </p:nvSpPr>
              <p:spPr bwMode="gray">
                <a:xfrm>
                  <a:off x="662" y="1587"/>
                  <a:ext cx="182" cy="451"/>
                </a:xfrm>
                <a:prstGeom prst="ellipse">
                  <a:avLst/>
                </a:prstGeom>
                <a:gradFill rotWithShape="1">
                  <a:gsLst>
                    <a:gs pos="0">
                      <a:srgbClr val="00B200">
                        <a:alpha val="32001"/>
                      </a:srgbClr>
                    </a:gs>
                    <a:gs pos="100000">
                      <a:srgbClr val="00B200">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26" name="Oval 25"/>
                <p:cNvSpPr>
                  <a:spLocks noChangeArrowheads="1"/>
                </p:cNvSpPr>
                <p:nvPr/>
              </p:nvSpPr>
              <p:spPr bwMode="gray">
                <a:xfrm>
                  <a:off x="694" y="1587"/>
                  <a:ext cx="416" cy="451"/>
                </a:xfrm>
                <a:prstGeom prst="ellipse">
                  <a:avLst/>
                </a:prstGeom>
                <a:gradFill rotWithShape="1">
                  <a:gsLst>
                    <a:gs pos="0">
                      <a:srgbClr val="00B200">
                        <a:gamma/>
                        <a:shade val="54118"/>
                        <a:invGamma/>
                      </a:srgbClr>
                    </a:gs>
                    <a:gs pos="50000">
                      <a:srgbClr val="00B200"/>
                    </a:gs>
                    <a:gs pos="100000">
                      <a:srgbClr val="00B200">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27" name="Oval 26"/>
                <p:cNvSpPr>
                  <a:spLocks noChangeArrowheads="1"/>
                </p:cNvSpPr>
                <p:nvPr/>
              </p:nvSpPr>
              <p:spPr bwMode="gray">
                <a:xfrm>
                  <a:off x="694" y="1588"/>
                  <a:ext cx="416" cy="451"/>
                </a:xfrm>
                <a:prstGeom prst="ellipse">
                  <a:avLst/>
                </a:prstGeom>
                <a:gradFill rotWithShape="1">
                  <a:gsLst>
                    <a:gs pos="0">
                      <a:srgbClr val="00B200">
                        <a:gamma/>
                        <a:shade val="63529"/>
                        <a:invGamma/>
                      </a:srgbClr>
                    </a:gs>
                    <a:gs pos="100000">
                      <a:srgbClr val="00B200">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nvGrpSpPr>
              <p:cNvPr id="217" name="Group 27"/>
              <p:cNvGrpSpPr>
                <a:grpSpLocks/>
              </p:cNvGrpSpPr>
              <p:nvPr/>
            </p:nvGrpSpPr>
            <p:grpSpPr bwMode="auto">
              <a:xfrm>
                <a:off x="871" y="2423"/>
                <a:ext cx="376" cy="451"/>
                <a:chOff x="336" y="1017"/>
                <a:chExt cx="376" cy="451"/>
              </a:xfrm>
            </p:grpSpPr>
            <p:sp>
              <p:nvSpPr>
                <p:cNvPr id="218" name="Oval 28"/>
                <p:cNvSpPr>
                  <a:spLocks noChangeArrowheads="1"/>
                </p:cNvSpPr>
                <p:nvPr/>
              </p:nvSpPr>
              <p:spPr bwMode="gray">
                <a:xfrm>
                  <a:off x="336" y="1017"/>
                  <a:ext cx="376" cy="451"/>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nvGrpSpPr>
                <p:cNvPr id="219" name="Group 29"/>
                <p:cNvGrpSpPr>
                  <a:grpSpLocks/>
                </p:cNvGrpSpPr>
                <p:nvPr/>
              </p:nvGrpSpPr>
              <p:grpSpPr bwMode="auto">
                <a:xfrm>
                  <a:off x="336" y="1049"/>
                  <a:ext cx="364" cy="361"/>
                  <a:chOff x="4166" y="1706"/>
                  <a:chExt cx="1252" cy="1252"/>
                </a:xfrm>
              </p:grpSpPr>
              <p:sp>
                <p:nvSpPr>
                  <p:cNvPr id="220" name="Oval 3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21" name="Oval 3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22" name="Oval 32"/>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23" name="Oval 33"/>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grpSp>
        <p:sp>
          <p:nvSpPr>
            <p:cNvPr id="215" name="Text Box 34"/>
            <p:cNvSpPr txBox="1">
              <a:spLocks noChangeArrowheads="1"/>
            </p:cNvSpPr>
            <p:nvPr/>
          </p:nvSpPr>
          <p:spPr bwMode="gray">
            <a:xfrm>
              <a:off x="1411" y="18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p>
          </p:txBody>
        </p:sp>
      </p:grpSp>
      <p:grpSp>
        <p:nvGrpSpPr>
          <p:cNvPr id="131" name="Group 35"/>
          <p:cNvGrpSpPr>
            <a:grpSpLocks/>
          </p:cNvGrpSpPr>
          <p:nvPr/>
        </p:nvGrpSpPr>
        <p:grpSpPr bwMode="auto">
          <a:xfrm>
            <a:off x="547096" y="3846793"/>
            <a:ext cx="639763" cy="742952"/>
            <a:chOff x="1296" y="1177"/>
            <a:chExt cx="403" cy="468"/>
          </a:xfrm>
        </p:grpSpPr>
        <p:grpSp>
          <p:nvGrpSpPr>
            <p:cNvPr id="200" name="Group 36"/>
            <p:cNvGrpSpPr>
              <a:grpSpLocks/>
            </p:cNvGrpSpPr>
            <p:nvPr/>
          </p:nvGrpSpPr>
          <p:grpSpPr bwMode="auto">
            <a:xfrm>
              <a:off x="1296" y="1177"/>
              <a:ext cx="403" cy="468"/>
              <a:chOff x="662" y="1554"/>
              <a:chExt cx="448" cy="522"/>
            </a:xfrm>
          </p:grpSpPr>
          <p:grpSp>
            <p:nvGrpSpPr>
              <p:cNvPr id="202" name="Group 37"/>
              <p:cNvGrpSpPr>
                <a:grpSpLocks/>
              </p:cNvGrpSpPr>
              <p:nvPr/>
            </p:nvGrpSpPr>
            <p:grpSpPr bwMode="auto">
              <a:xfrm>
                <a:off x="662" y="1554"/>
                <a:ext cx="448" cy="517"/>
                <a:chOff x="662" y="1554"/>
                <a:chExt cx="448" cy="517"/>
              </a:xfrm>
            </p:grpSpPr>
            <p:sp>
              <p:nvSpPr>
                <p:cNvPr id="210" name="Oval 38"/>
                <p:cNvSpPr>
                  <a:spLocks noChangeArrowheads="1"/>
                </p:cNvSpPr>
                <p:nvPr/>
              </p:nvSpPr>
              <p:spPr bwMode="gray">
                <a:xfrm>
                  <a:off x="662" y="1554"/>
                  <a:ext cx="182" cy="516"/>
                </a:xfrm>
                <a:prstGeom prst="ellipse">
                  <a:avLst/>
                </a:prstGeom>
                <a:gradFill rotWithShape="1">
                  <a:gsLst>
                    <a:gs pos="0">
                      <a:srgbClr val="FFEF66">
                        <a:gamma/>
                        <a:tint val="0"/>
                        <a:invGamma/>
                      </a:srgbClr>
                    </a:gs>
                    <a:gs pos="50000">
                      <a:srgbClr val="FFEF66"/>
                    </a:gs>
                    <a:gs pos="100000">
                      <a:srgbClr val="FFEF66">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11" name="Oval 39"/>
                <p:cNvSpPr>
                  <a:spLocks noChangeArrowheads="1"/>
                </p:cNvSpPr>
                <p:nvPr/>
              </p:nvSpPr>
              <p:spPr bwMode="gray">
                <a:xfrm>
                  <a:off x="662" y="1554"/>
                  <a:ext cx="182" cy="517"/>
                </a:xfrm>
                <a:prstGeom prst="ellipse">
                  <a:avLst/>
                </a:prstGeom>
                <a:gradFill rotWithShape="1">
                  <a:gsLst>
                    <a:gs pos="0">
                      <a:srgbClr val="FFEF66">
                        <a:alpha val="32001"/>
                      </a:srgbClr>
                    </a:gs>
                    <a:gs pos="100000">
                      <a:srgbClr val="FFEF66">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12" name="Oval 40"/>
                <p:cNvSpPr>
                  <a:spLocks noChangeArrowheads="1"/>
                </p:cNvSpPr>
                <p:nvPr/>
              </p:nvSpPr>
              <p:spPr bwMode="gray">
                <a:xfrm>
                  <a:off x="694" y="1554"/>
                  <a:ext cx="416" cy="516"/>
                </a:xfrm>
                <a:prstGeom prst="ellipse">
                  <a:avLst/>
                </a:prstGeom>
                <a:gradFill rotWithShape="1">
                  <a:gsLst>
                    <a:gs pos="0">
                      <a:srgbClr val="FFEF66">
                        <a:gamma/>
                        <a:shade val="54118"/>
                        <a:invGamma/>
                      </a:srgbClr>
                    </a:gs>
                    <a:gs pos="50000">
                      <a:srgbClr val="FFEF66"/>
                    </a:gs>
                    <a:gs pos="100000">
                      <a:srgbClr val="FFEF66">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13" name="Oval 41"/>
                <p:cNvSpPr>
                  <a:spLocks noChangeArrowheads="1"/>
                </p:cNvSpPr>
                <p:nvPr/>
              </p:nvSpPr>
              <p:spPr bwMode="gray">
                <a:xfrm>
                  <a:off x="694" y="1555"/>
                  <a:ext cx="416" cy="516"/>
                </a:xfrm>
                <a:prstGeom prst="ellipse">
                  <a:avLst/>
                </a:prstGeom>
                <a:gradFill rotWithShape="1">
                  <a:gsLst>
                    <a:gs pos="0">
                      <a:srgbClr val="FFEF66">
                        <a:gamma/>
                        <a:shade val="63529"/>
                        <a:invGamma/>
                      </a:srgbClr>
                    </a:gs>
                    <a:gs pos="100000">
                      <a:srgbClr val="FFEF66">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nvGrpSpPr>
              <p:cNvPr id="203" name="Group 42"/>
              <p:cNvGrpSpPr>
                <a:grpSpLocks/>
              </p:cNvGrpSpPr>
              <p:nvPr/>
            </p:nvGrpSpPr>
            <p:grpSpPr bwMode="auto">
              <a:xfrm>
                <a:off x="720" y="1560"/>
                <a:ext cx="376" cy="516"/>
                <a:chOff x="336" y="984"/>
                <a:chExt cx="376" cy="516"/>
              </a:xfrm>
            </p:grpSpPr>
            <p:sp>
              <p:nvSpPr>
                <p:cNvPr id="204" name="Oval 43"/>
                <p:cNvSpPr>
                  <a:spLocks noChangeArrowheads="1"/>
                </p:cNvSpPr>
                <p:nvPr/>
              </p:nvSpPr>
              <p:spPr bwMode="gray">
                <a:xfrm>
                  <a:off x="336" y="984"/>
                  <a:ext cx="376" cy="516"/>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nvGrpSpPr>
                <p:cNvPr id="205" name="Group 44"/>
                <p:cNvGrpSpPr>
                  <a:grpSpLocks/>
                </p:cNvGrpSpPr>
                <p:nvPr/>
              </p:nvGrpSpPr>
              <p:grpSpPr bwMode="auto">
                <a:xfrm>
                  <a:off x="336" y="1049"/>
                  <a:ext cx="364" cy="361"/>
                  <a:chOff x="4166" y="1706"/>
                  <a:chExt cx="1252" cy="1252"/>
                </a:xfrm>
              </p:grpSpPr>
              <p:sp>
                <p:nvSpPr>
                  <p:cNvPr id="206" name="Oval 45"/>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07" name="Oval 46"/>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08" name="Oval 47"/>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09" name="Oval 48"/>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grpSp>
        <p:sp>
          <p:nvSpPr>
            <p:cNvPr id="201" name="Text Box 49"/>
            <p:cNvSpPr txBox="1">
              <a:spLocks noChangeArrowheads="1"/>
            </p:cNvSpPr>
            <p:nvPr/>
          </p:nvSpPr>
          <p:spPr bwMode="gray">
            <a:xfrm>
              <a:off x="1388" y="1270"/>
              <a:ext cx="22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p>
          </p:txBody>
        </p:sp>
      </p:grpSp>
      <p:sp>
        <p:nvSpPr>
          <p:cNvPr id="132" name="Text Box 50"/>
          <p:cNvSpPr txBox="1">
            <a:spLocks noChangeArrowheads="1"/>
          </p:cNvSpPr>
          <p:nvPr/>
        </p:nvSpPr>
        <p:spPr bwMode="auto">
          <a:xfrm>
            <a:off x="1827168" y="5026740"/>
            <a:ext cx="72031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eaLnBrk="0" hangingPunct="0"/>
            <a:r>
              <a:rPr kumimoji="1" lang="zh-CN" altLang="en-US" sz="2800" dirty="0">
                <a:solidFill>
                  <a:srgbClr val="0000FF"/>
                </a:solidFill>
                <a:latin typeface="华文楷体" panose="02010600040101010101" pitchFamily="2" charset="-122"/>
                <a:ea typeface="华文楷体" panose="02010600040101010101" pitchFamily="2" charset="-122"/>
              </a:rPr>
              <a:t>分段聚合，控制转化率和“自动加速效应”</a:t>
            </a:r>
          </a:p>
        </p:txBody>
      </p:sp>
      <p:sp>
        <p:nvSpPr>
          <p:cNvPr id="138" name="Text Box 68"/>
          <p:cNvSpPr txBox="1">
            <a:spLocks noChangeArrowheads="1"/>
          </p:cNvSpPr>
          <p:nvPr/>
        </p:nvSpPr>
        <p:spPr bwMode="gray">
          <a:xfrm>
            <a:off x="1202054" y="4969810"/>
            <a:ext cx="3850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algn="ctr" eaLnBrk="0" hangingPunct="0"/>
            <a:r>
              <a:rPr lang="en-US" altLang="zh-CN" sz="2800">
                <a:latin typeface="Arial" panose="020B0604020202020204" pitchFamily="34" charset="0"/>
              </a:rPr>
              <a:t>4</a:t>
            </a:r>
          </a:p>
        </p:txBody>
      </p:sp>
      <p:sp>
        <p:nvSpPr>
          <p:cNvPr id="143" name="Line 97"/>
          <p:cNvSpPr>
            <a:spLocks noChangeShapeType="1"/>
          </p:cNvSpPr>
          <p:nvPr/>
        </p:nvSpPr>
        <p:spPr bwMode="auto">
          <a:xfrm flipV="1">
            <a:off x="1613137" y="3003949"/>
            <a:ext cx="6131396" cy="92516"/>
          </a:xfrm>
          <a:prstGeom prst="line">
            <a:avLst/>
          </a:prstGeom>
          <a:noFill/>
          <a:ln w="25400">
            <a:solidFill>
              <a:srgbClr val="FF66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44" name="Line 98"/>
          <p:cNvSpPr>
            <a:spLocks noChangeShapeType="1"/>
          </p:cNvSpPr>
          <p:nvPr/>
        </p:nvSpPr>
        <p:spPr bwMode="auto">
          <a:xfrm flipV="1">
            <a:off x="1156694" y="4474882"/>
            <a:ext cx="6851476" cy="18020"/>
          </a:xfrm>
          <a:prstGeom prst="line">
            <a:avLst/>
          </a:prstGeom>
          <a:noFill/>
          <a:ln w="25400">
            <a:solidFill>
              <a:srgbClr val="FF00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45" name="Line 99"/>
          <p:cNvSpPr>
            <a:spLocks noChangeShapeType="1"/>
          </p:cNvSpPr>
          <p:nvPr/>
        </p:nvSpPr>
        <p:spPr bwMode="auto">
          <a:xfrm flipV="1">
            <a:off x="1056684" y="1913816"/>
            <a:ext cx="6131396" cy="16362"/>
          </a:xfrm>
          <a:prstGeom prst="line">
            <a:avLst/>
          </a:prstGeom>
          <a:noFill/>
          <a:ln w="25400">
            <a:solidFill>
              <a:srgbClr val="FF00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nvGrpSpPr>
          <p:cNvPr id="146" name="Group 100"/>
          <p:cNvGrpSpPr>
            <a:grpSpLocks/>
          </p:cNvGrpSpPr>
          <p:nvPr/>
        </p:nvGrpSpPr>
        <p:grpSpPr bwMode="auto">
          <a:xfrm>
            <a:off x="1065168" y="4869121"/>
            <a:ext cx="640080" cy="750635"/>
            <a:chOff x="816" y="2383"/>
            <a:chExt cx="448" cy="521"/>
          </a:xfrm>
        </p:grpSpPr>
        <p:grpSp>
          <p:nvGrpSpPr>
            <p:cNvPr id="152" name="Group 101"/>
            <p:cNvGrpSpPr>
              <a:grpSpLocks/>
            </p:cNvGrpSpPr>
            <p:nvPr/>
          </p:nvGrpSpPr>
          <p:grpSpPr bwMode="auto">
            <a:xfrm>
              <a:off x="816" y="2383"/>
              <a:ext cx="448" cy="512"/>
              <a:chOff x="662" y="1557"/>
              <a:chExt cx="448" cy="512"/>
            </a:xfrm>
          </p:grpSpPr>
          <p:sp>
            <p:nvSpPr>
              <p:cNvPr id="160" name="Oval 102"/>
              <p:cNvSpPr>
                <a:spLocks noChangeArrowheads="1"/>
              </p:cNvSpPr>
              <p:nvPr/>
            </p:nvSpPr>
            <p:spPr bwMode="gray">
              <a:xfrm>
                <a:off x="662" y="1557"/>
                <a:ext cx="182" cy="511"/>
              </a:xfrm>
              <a:prstGeom prst="ellipse">
                <a:avLst/>
              </a:prstGeom>
              <a:gradFill rotWithShape="1">
                <a:gsLst>
                  <a:gs pos="0">
                    <a:srgbClr val="00B200">
                      <a:gamma/>
                      <a:tint val="0"/>
                      <a:invGamma/>
                    </a:srgbClr>
                  </a:gs>
                  <a:gs pos="50000">
                    <a:srgbClr val="00B200"/>
                  </a:gs>
                  <a:gs pos="100000">
                    <a:srgbClr val="00B200">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61" name="Oval 103"/>
              <p:cNvSpPr>
                <a:spLocks noChangeArrowheads="1"/>
              </p:cNvSpPr>
              <p:nvPr/>
            </p:nvSpPr>
            <p:spPr bwMode="gray">
              <a:xfrm>
                <a:off x="662" y="1557"/>
                <a:ext cx="182" cy="511"/>
              </a:xfrm>
              <a:prstGeom prst="ellipse">
                <a:avLst/>
              </a:prstGeom>
              <a:gradFill rotWithShape="1">
                <a:gsLst>
                  <a:gs pos="0">
                    <a:srgbClr val="00B200">
                      <a:alpha val="32001"/>
                    </a:srgbClr>
                  </a:gs>
                  <a:gs pos="100000">
                    <a:srgbClr val="00B200">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62" name="Oval 104"/>
              <p:cNvSpPr>
                <a:spLocks noChangeArrowheads="1"/>
              </p:cNvSpPr>
              <p:nvPr/>
            </p:nvSpPr>
            <p:spPr bwMode="gray">
              <a:xfrm>
                <a:off x="694" y="1557"/>
                <a:ext cx="416" cy="511"/>
              </a:xfrm>
              <a:prstGeom prst="ellipse">
                <a:avLst/>
              </a:prstGeom>
              <a:gradFill rotWithShape="1">
                <a:gsLst>
                  <a:gs pos="0">
                    <a:srgbClr val="00B200">
                      <a:gamma/>
                      <a:shade val="54118"/>
                      <a:invGamma/>
                    </a:srgbClr>
                  </a:gs>
                  <a:gs pos="50000">
                    <a:srgbClr val="00B200"/>
                  </a:gs>
                  <a:gs pos="100000">
                    <a:srgbClr val="00B200">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63" name="Oval 105"/>
              <p:cNvSpPr>
                <a:spLocks noChangeArrowheads="1"/>
              </p:cNvSpPr>
              <p:nvPr/>
            </p:nvSpPr>
            <p:spPr bwMode="gray">
              <a:xfrm>
                <a:off x="694" y="1558"/>
                <a:ext cx="416" cy="511"/>
              </a:xfrm>
              <a:prstGeom prst="ellipse">
                <a:avLst/>
              </a:prstGeom>
              <a:gradFill rotWithShape="1">
                <a:gsLst>
                  <a:gs pos="0">
                    <a:srgbClr val="00B200">
                      <a:gamma/>
                      <a:shade val="63529"/>
                      <a:invGamma/>
                    </a:srgbClr>
                  </a:gs>
                  <a:gs pos="100000">
                    <a:srgbClr val="00B200">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nvGrpSpPr>
            <p:cNvPr id="153" name="Group 106"/>
            <p:cNvGrpSpPr>
              <a:grpSpLocks/>
            </p:cNvGrpSpPr>
            <p:nvPr/>
          </p:nvGrpSpPr>
          <p:grpSpPr bwMode="auto">
            <a:xfrm>
              <a:off x="871" y="2393"/>
              <a:ext cx="376" cy="511"/>
              <a:chOff x="336" y="987"/>
              <a:chExt cx="376" cy="511"/>
            </a:xfrm>
          </p:grpSpPr>
          <p:sp>
            <p:nvSpPr>
              <p:cNvPr id="154" name="Oval 107"/>
              <p:cNvSpPr>
                <a:spLocks noChangeArrowheads="1"/>
              </p:cNvSpPr>
              <p:nvPr/>
            </p:nvSpPr>
            <p:spPr bwMode="gray">
              <a:xfrm>
                <a:off x="336" y="987"/>
                <a:ext cx="376" cy="511"/>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nvGrpSpPr>
              <p:cNvPr id="155" name="Group 108"/>
              <p:cNvGrpSpPr>
                <a:grpSpLocks/>
              </p:cNvGrpSpPr>
              <p:nvPr/>
            </p:nvGrpSpPr>
            <p:grpSpPr bwMode="auto">
              <a:xfrm>
                <a:off x="336" y="1049"/>
                <a:ext cx="364" cy="361"/>
                <a:chOff x="4166" y="1706"/>
                <a:chExt cx="1252" cy="1252"/>
              </a:xfrm>
            </p:grpSpPr>
            <p:sp>
              <p:nvSpPr>
                <p:cNvPr id="156" name="Oval 109"/>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57" name="Oval 110"/>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58" name="Oval 111"/>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59" name="Oval 112"/>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grpSp>
      </p:grpSp>
      <p:sp>
        <p:nvSpPr>
          <p:cNvPr id="148" name="Text Box 114"/>
          <p:cNvSpPr txBox="1">
            <a:spLocks noChangeArrowheads="1"/>
          </p:cNvSpPr>
          <p:nvPr/>
        </p:nvSpPr>
        <p:spPr bwMode="gray">
          <a:xfrm>
            <a:off x="1211680" y="5047598"/>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algn="ctr" eaLnBrk="0" hangingPunct="0"/>
            <a:r>
              <a:rPr lang="en-US" altLang="zh-CN" sz="2800">
                <a:latin typeface="Times New Roman" panose="02020603050405020304" pitchFamily="18" charset="0"/>
              </a:rPr>
              <a:t>4</a:t>
            </a:r>
          </a:p>
        </p:txBody>
      </p:sp>
      <p:sp>
        <p:nvSpPr>
          <p:cNvPr id="149" name="Line 115"/>
          <p:cNvSpPr>
            <a:spLocks noChangeShapeType="1"/>
          </p:cNvSpPr>
          <p:nvPr/>
        </p:nvSpPr>
        <p:spPr bwMode="auto">
          <a:xfrm>
            <a:off x="1674768" y="5503210"/>
            <a:ext cx="6851476" cy="1588"/>
          </a:xfrm>
          <a:prstGeom prst="line">
            <a:avLst/>
          </a:prstGeom>
          <a:noFill/>
          <a:ln w="25400">
            <a:solidFill>
              <a:srgbClr val="FF66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omic Sans MS" panose="030F0702030302020204" pitchFamily="66" charset="0"/>
                <a:ea typeface="宋体" panose="02010600030101010101" pitchFamily="2" charset="-122"/>
                <a:cs typeface="+mn-cs"/>
              </a:defRPr>
            </a:lvl5pPr>
            <a:lvl6pPr marL="22860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6pPr>
            <a:lvl7pPr marL="27432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7pPr>
            <a:lvl8pPr marL="32004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8pPr>
            <a:lvl9pPr marL="3657600" algn="l" defTabSz="914400" rtl="0" eaLnBrk="1" latinLnBrk="0" hangingPunct="1">
              <a:defRPr kern="1200">
                <a:solidFill>
                  <a:schemeClr val="tx1"/>
                </a:solidFill>
                <a:latin typeface="Comic Sans MS" panose="030F0702030302020204" pitchFamily="66"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800" i="0" u="none" strike="noStrike" kern="120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310272170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7009</TotalTime>
  <Words>4507</Words>
  <Application>Microsoft Office PowerPoint</Application>
  <PresentationFormat>全屏显示(4:3)</PresentationFormat>
  <Paragraphs>854</Paragraphs>
  <Slides>80</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80</vt:i4>
      </vt:variant>
    </vt:vector>
  </HeadingPairs>
  <TitlesOfParts>
    <vt:vector size="97" baseType="lpstr">
      <vt:lpstr>方正姚体</vt:lpstr>
      <vt:lpstr>华文楷体</vt:lpstr>
      <vt:lpstr>隶书</vt:lpstr>
      <vt:lpstr>Arial</vt:lpstr>
      <vt:lpstr>Arial Black</vt:lpstr>
      <vt:lpstr>Arial Rounded MT Bold</vt:lpstr>
      <vt:lpstr>Calibri</vt:lpstr>
      <vt:lpstr>Comic Sans MS</vt:lpstr>
      <vt:lpstr>Segoe UI</vt:lpstr>
      <vt:lpstr>Times New Roman</vt:lpstr>
      <vt:lpstr>Wingdings</vt:lpstr>
      <vt:lpstr>华文行楷</vt:lpstr>
      <vt:lpstr>楷体</vt:lpstr>
      <vt:lpstr>微软雅黑</vt:lpstr>
      <vt:lpstr>Office 主题</vt:lpstr>
      <vt:lpstr>位图图像</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王 凯悌</cp:lastModifiedBy>
  <cp:revision>790</cp:revision>
  <dcterms:created xsi:type="dcterms:W3CDTF">2013-10-30T09:04:50Z</dcterms:created>
  <dcterms:modified xsi:type="dcterms:W3CDTF">2019-09-19T02:26:37Z</dcterms:modified>
</cp:coreProperties>
</file>